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5" r:id="rId1"/>
  </p:sldMasterIdLst>
  <p:notesMasterIdLst>
    <p:notesMasterId r:id="rId22"/>
  </p:notesMasterIdLst>
  <p:handoutMasterIdLst>
    <p:handoutMasterId r:id="rId23"/>
  </p:handoutMasterIdLst>
  <p:sldIdLst>
    <p:sldId id="328" r:id="rId2"/>
    <p:sldId id="298" r:id="rId3"/>
    <p:sldId id="315" r:id="rId4"/>
    <p:sldId id="316" r:id="rId5"/>
    <p:sldId id="317" r:id="rId6"/>
    <p:sldId id="318" r:id="rId7"/>
    <p:sldId id="326" r:id="rId8"/>
    <p:sldId id="322" r:id="rId9"/>
    <p:sldId id="320" r:id="rId10"/>
    <p:sldId id="321" r:id="rId11"/>
    <p:sldId id="323" r:id="rId12"/>
    <p:sldId id="325" r:id="rId13"/>
    <p:sldId id="314" r:id="rId14"/>
    <p:sldId id="299" r:id="rId15"/>
    <p:sldId id="302" r:id="rId16"/>
    <p:sldId id="312" r:id="rId17"/>
    <p:sldId id="308" r:id="rId18"/>
    <p:sldId id="310" r:id="rId19"/>
    <p:sldId id="311" r:id="rId20"/>
    <p:sldId id="327" r:id="rId21"/>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unel, Sarah (AGDI)" initials="BS(" lastIdx="1" clrIdx="0">
    <p:extLst/>
  </p:cmAuthor>
  <p:cmAuthor id="2" name="Lomsadze, Ketevan (AGDD)" initials="LK("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A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28" autoAdjust="0"/>
    <p:restoredTop sz="82721" autoAdjust="0"/>
  </p:normalViewPr>
  <p:slideViewPr>
    <p:cSldViewPr snapToGrid="0">
      <p:cViewPr>
        <p:scale>
          <a:sx n="63" d="100"/>
          <a:sy n="63" d="100"/>
        </p:scale>
        <p:origin x="-12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57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48101" y="0"/>
            <a:ext cx="2944813" cy="49657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01BB7EB-7585-49FA-A0B2-0A8D654455E0}" type="datetimeFigureOut">
              <a:rPr lang="en-US"/>
              <a:pPr>
                <a:defRPr/>
              </a:pPr>
              <a:t>9/13/2021</a:t>
            </a:fld>
            <a:endParaRPr lang="en-US"/>
          </a:p>
        </p:txBody>
      </p:sp>
      <p:sp>
        <p:nvSpPr>
          <p:cNvPr id="4" name="Footer Placeholder 3"/>
          <p:cNvSpPr>
            <a:spLocks noGrp="1"/>
          </p:cNvSpPr>
          <p:nvPr>
            <p:ph type="ftr" sz="quarter" idx="2"/>
          </p:nvPr>
        </p:nvSpPr>
        <p:spPr>
          <a:xfrm>
            <a:off x="1" y="9433239"/>
            <a:ext cx="2944813" cy="49657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48101" y="9433239"/>
            <a:ext cx="2944813" cy="49657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ADD3367-3FEB-41F4-9A4D-831B0D660312}" type="slidenum">
              <a:rPr lang="en-US"/>
              <a:pPr>
                <a:defRPr/>
              </a:pPr>
              <a:t>‹#›</a:t>
            </a:fld>
            <a:endParaRPr lang="en-US"/>
          </a:p>
        </p:txBody>
      </p:sp>
    </p:spTree>
    <p:extLst>
      <p:ext uri="{BB962C8B-B14F-4D97-AF65-F5344CB8AC3E}">
        <p14:creationId xmlns:p14="http://schemas.microsoft.com/office/powerpoint/2010/main" val="3070789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57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48101" y="0"/>
            <a:ext cx="2944813" cy="49657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224EB63-A69A-4B9E-AF4D-3C85267C38CC}" type="datetimeFigureOut">
              <a:rPr lang="en-US"/>
              <a:pPr>
                <a:defRPr/>
              </a:pPr>
              <a:t>9/13/2021</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33239"/>
            <a:ext cx="2944813" cy="49657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48101" y="9433239"/>
            <a:ext cx="2944813" cy="49657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B74BD70-AA64-4FDC-AADF-C0F5CA2436AF}" type="slidenum">
              <a:rPr lang="en-US"/>
              <a:pPr>
                <a:defRPr/>
              </a:pPr>
              <a:t>‹#›</a:t>
            </a:fld>
            <a:endParaRPr lang="en-US"/>
          </a:p>
        </p:txBody>
      </p:sp>
    </p:spTree>
    <p:extLst>
      <p:ext uri="{BB962C8B-B14F-4D97-AF65-F5344CB8AC3E}">
        <p14:creationId xmlns:p14="http://schemas.microsoft.com/office/powerpoint/2010/main" val="1332793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Sea containers also known as Cargo Transport Units (CTUs)) to a varying degree may carry contamination, in particular in the form of interior and exterior presence of seeds, snails, slugs, soil, spiders and other biosecurity risk items that may pose a pest risk.</a:t>
            </a:r>
            <a:r>
              <a:rPr lang="en-US" sz="1200" b="0" dirty="0"/>
              <a:t> As with all pest </a:t>
            </a:r>
            <a:r>
              <a:rPr lang="en-US" sz="1200" b="0" dirty="0" err="1"/>
              <a:t>contaminatios</a:t>
            </a:r>
            <a:r>
              <a:rPr lang="en-US" sz="1200" b="0" dirty="0"/>
              <a:t> and pathways - once introduced, pests are very difficult and expensive to control or eradicate.</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movement of sea containers can be a complex matter with many operators involved including sea container owners, shipping firms, port authorities and wharf operatives, terminal officers, depot officers, transport operators, custom service officers, national plant protection </a:t>
            </a:r>
            <a:r>
              <a:rPr lang="en-US" sz="1200" kern="1200" dirty="0" err="1">
                <a:solidFill>
                  <a:schemeClr val="tx1"/>
                </a:solidFill>
                <a:effectLst/>
                <a:latin typeface="+mn-lt"/>
                <a:ea typeface="+mn-ea"/>
                <a:cs typeface="+mn-cs"/>
              </a:rPr>
              <a:t>organisation</a:t>
            </a:r>
            <a:r>
              <a:rPr lang="en-US" sz="1200" kern="1200" dirty="0">
                <a:solidFill>
                  <a:schemeClr val="tx1"/>
                </a:solidFill>
                <a:effectLst/>
                <a:latin typeface="+mn-lt"/>
                <a:ea typeface="+mn-ea"/>
                <a:cs typeface="+mn-cs"/>
              </a:rPr>
              <a:t> (NPPO) officers and other government officials. With this number and range of personnel involved, there needs to be clarity in describing a system for supporting the movement of clean sea containers – clean, that is, both inside and outside.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2</a:t>
            </a:fld>
            <a:endParaRPr lang="en-US"/>
          </a:p>
        </p:txBody>
      </p:sp>
    </p:spTree>
    <p:extLst>
      <p:ext uri="{BB962C8B-B14F-4D97-AF65-F5344CB8AC3E}">
        <p14:creationId xmlns:p14="http://schemas.microsoft.com/office/powerpoint/2010/main" val="241161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empty container used for the carriage of dry, special or reefer cargo should, when dispatched from a container depot under the control of the shipping company, be “clean”. </a:t>
            </a:r>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107139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SCTF was established to </a:t>
            </a:r>
            <a:r>
              <a:rPr lang="en-GB" dirty="0" err="1"/>
              <a:t>oin</a:t>
            </a:r>
            <a:r>
              <a:rPr lang="en-GB" dirty="0"/>
              <a:t> efforts of the IPPC community and different</a:t>
            </a:r>
            <a:r>
              <a:rPr lang="en-GB" baseline="0" dirty="0"/>
              <a:t> related stakeholders in implementation of the CPM recommendation on Sea containers, as well as complementary action plan. </a:t>
            </a:r>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13</a:t>
            </a:fld>
            <a:endParaRPr lang="en-US"/>
          </a:p>
        </p:txBody>
      </p:sp>
    </p:spTree>
    <p:extLst>
      <p:ext uri="{BB962C8B-B14F-4D97-AF65-F5344CB8AC3E}">
        <p14:creationId xmlns:p14="http://schemas.microsoft.com/office/powerpoint/2010/main" val="29440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7250" marR="0" lvl="1" indent="-457200" algn="l" defTabSz="914400" rtl="0" eaLnBrk="1" fontAlgn="auto" latinLnBrk="0" hangingPunct="1">
              <a:lnSpc>
                <a:spcPct val="90000"/>
              </a:lnSpc>
              <a:spcBef>
                <a:spcPts val="500"/>
              </a:spcBef>
              <a:spcAft>
                <a:spcPts val="0"/>
              </a:spcAft>
              <a:buClrTx/>
              <a:buSzTx/>
              <a:buFont typeface="Wingdings" pitchFamily="2" charset="2"/>
              <a:buChar char="Ø"/>
              <a:tabLst/>
              <a:defRPr/>
            </a:pPr>
            <a:r>
              <a:rPr kumimoji="0" lang="en-GB" sz="2400" b="0" i="0" u="none" strike="noStrike" kern="1200" cap="none" spc="0" normalizeH="0" baseline="0" noProof="0" dirty="0">
                <a:ln>
                  <a:noFill/>
                </a:ln>
                <a:solidFill>
                  <a:prstClr val="black"/>
                </a:solidFill>
                <a:effectLst/>
                <a:uLnTx/>
                <a:uFillTx/>
                <a:latin typeface="+mn-lt"/>
                <a:ea typeface="+mn-ea"/>
                <a:cs typeface="+mn-cs"/>
              </a:rPr>
              <a:t>Monitoring the uptake and implementation of the  CTU Code through:</a:t>
            </a:r>
          </a:p>
          <a:p>
            <a:pPr marL="1314450" marR="0" lvl="2" indent="-457200" algn="l" defTabSz="914400" rtl="0" eaLnBrk="1" fontAlgn="auto" latinLnBrk="0" hangingPunct="1">
              <a:lnSpc>
                <a:spcPct val="90000"/>
              </a:lnSpc>
              <a:spcBef>
                <a:spcPts val="500"/>
              </a:spcBef>
              <a:spcAft>
                <a:spcPts val="0"/>
              </a:spcAft>
              <a:buClrTx/>
              <a:buSzTx/>
              <a:buFont typeface="Wingdings" pitchFamily="2" charset="2"/>
              <a:buChar char="Ø"/>
              <a:tabLst/>
              <a:defRPr/>
            </a:pPr>
            <a:r>
              <a:rPr kumimoji="0" lang="en-GB" sz="2000" b="0" i="0" u="none" strike="noStrike" kern="1200" cap="none" spc="0" normalizeH="0" baseline="0" noProof="0" dirty="0">
                <a:ln>
                  <a:noFill/>
                </a:ln>
                <a:solidFill>
                  <a:prstClr val="black"/>
                </a:solidFill>
                <a:effectLst/>
                <a:uLnTx/>
                <a:uFillTx/>
                <a:latin typeface="+mn-lt"/>
                <a:ea typeface="+mn-ea"/>
                <a:cs typeface="+mn-cs"/>
              </a:rPr>
              <a:t>Industry reporting</a:t>
            </a:r>
          </a:p>
          <a:p>
            <a:pPr marL="1314450" marR="0" lvl="2" indent="-457200" algn="l" defTabSz="914400" rtl="0" eaLnBrk="1" fontAlgn="auto" latinLnBrk="0" hangingPunct="1">
              <a:lnSpc>
                <a:spcPct val="90000"/>
              </a:lnSpc>
              <a:spcBef>
                <a:spcPts val="500"/>
              </a:spcBef>
              <a:spcAft>
                <a:spcPts val="0"/>
              </a:spcAft>
              <a:buClrTx/>
              <a:buSzTx/>
              <a:buFont typeface="Wingdings" pitchFamily="2" charset="2"/>
              <a:buChar char="Ø"/>
              <a:tabLst/>
              <a:defRPr/>
            </a:pPr>
            <a:r>
              <a:rPr kumimoji="0" lang="en-GB" sz="2000" b="0" i="0" u="none" strike="noStrike" kern="1200" cap="none" spc="0" normalizeH="0" baseline="0" noProof="0" dirty="0">
                <a:ln>
                  <a:noFill/>
                </a:ln>
                <a:solidFill>
                  <a:prstClr val="black"/>
                </a:solidFill>
                <a:effectLst/>
                <a:uLnTx/>
                <a:uFillTx/>
                <a:latin typeface="+mn-lt"/>
                <a:ea typeface="+mn-ea"/>
                <a:cs typeface="+mn-cs"/>
              </a:rPr>
              <a:t>NPPO monitoring</a:t>
            </a:r>
          </a:p>
          <a:p>
            <a:pPr marL="857250" marR="0" lvl="1" indent="-457200" algn="l" defTabSz="914400" rtl="0" eaLnBrk="1" fontAlgn="auto" latinLnBrk="0" hangingPunct="1">
              <a:lnSpc>
                <a:spcPct val="90000"/>
              </a:lnSpc>
              <a:spcBef>
                <a:spcPts val="500"/>
              </a:spcBef>
              <a:spcAft>
                <a:spcPts val="0"/>
              </a:spcAft>
              <a:buClrTx/>
              <a:buSzTx/>
              <a:buFont typeface="Wingdings" pitchFamily="2" charset="2"/>
              <a:buChar char="Ø"/>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Verifying the efficacy of the CTU shipping code in ensuring the arrival of clean sea container through: </a:t>
            </a:r>
          </a:p>
          <a:p>
            <a:pPr marL="1314450" marR="0" lvl="2" indent="-457200" algn="l" defTabSz="914400" rtl="0" eaLnBrk="1" fontAlgn="auto" latinLnBrk="0" hangingPunct="1">
              <a:lnSpc>
                <a:spcPct val="90000"/>
              </a:lnSpc>
              <a:spcBef>
                <a:spcPts val="500"/>
              </a:spcBef>
              <a:spcAft>
                <a:spcPts val="0"/>
              </a:spcAft>
              <a:buClrTx/>
              <a:buSzTx/>
              <a:buFont typeface="Wingdings" pitchFamily="2" charset="2"/>
              <a:buChar char="Ø"/>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Monitoring for pest contamination and freedom of soil by NPPOs</a:t>
            </a:r>
          </a:p>
          <a:p>
            <a:pPr marL="1314450" marR="0" lvl="2" indent="-457200" algn="l" defTabSz="914400" rtl="0" eaLnBrk="1" fontAlgn="auto" latinLnBrk="0" hangingPunct="1">
              <a:lnSpc>
                <a:spcPct val="90000"/>
              </a:lnSpc>
              <a:spcBef>
                <a:spcPts val="500"/>
              </a:spcBef>
              <a:spcAft>
                <a:spcPts val="0"/>
              </a:spcAft>
              <a:buClrTx/>
              <a:buSzTx/>
              <a:buFont typeface="Wingdings" pitchFamily="2" charset="2"/>
              <a:buChar char="Ø"/>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Assisting NPPOs manage pest risks associated with sea containers</a:t>
            </a:r>
          </a:p>
          <a:p>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14</a:t>
            </a:fld>
            <a:endParaRPr lang="en-US"/>
          </a:p>
        </p:txBody>
      </p:sp>
    </p:spTree>
    <p:extLst>
      <p:ext uri="{BB962C8B-B14F-4D97-AF65-F5344CB8AC3E}">
        <p14:creationId xmlns:p14="http://schemas.microsoft.com/office/powerpoint/2010/main" val="2753183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Ø"/>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Engage industry at various forums</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Action by SCTF members and NPPOs to “spread the word” at various shipping industry events e.g. COA, GSF, ICS meetings, etc.</a:t>
            </a:r>
          </a:p>
          <a:p>
            <a:pPr marL="171450" indent="-171450">
              <a:buFont typeface="Wingdings" panose="05000000000000000000" pitchFamily="2" charset="2"/>
              <a:buChar char="Ø"/>
            </a:pPr>
            <a:r>
              <a:rPr lang="en-US" dirty="0"/>
              <a:t>Industry cleaning guidelines revision (</a:t>
            </a:r>
            <a:r>
              <a:rPr lang="en-US" dirty="0" err="1"/>
              <a:t>e.g.Institute</a:t>
            </a:r>
            <a:r>
              <a:rPr lang="en-US" dirty="0"/>
              <a:t> of International Container Lessors (IICL))</a:t>
            </a:r>
          </a:p>
          <a:p>
            <a:pPr marL="628650" lvl="1" indent="-171450">
              <a:buFont typeface="Wingdings" panose="05000000000000000000" pitchFamily="2" charset="2"/>
              <a:buChar char="Ø"/>
            </a:pPr>
            <a:r>
              <a:rPr lang="en-US" dirty="0"/>
              <a:t>Owners of other container cleaning guidance documents are being urged to include IPPC guidance.</a:t>
            </a:r>
          </a:p>
          <a:p>
            <a:pPr marL="628650" lvl="1" indent="-171450">
              <a:buFont typeface="Wingdings" panose="05000000000000000000" pitchFamily="2" charset="2"/>
              <a:buChar char="Ø"/>
            </a:pPr>
            <a:r>
              <a:rPr lang="en-US" dirty="0"/>
              <a:t>Additional to the promulgated “Joint Industry Guidelines”, owners of other container cleaning guidance documents are being urged to include IPPC guidance.</a:t>
            </a:r>
          </a:p>
          <a:p>
            <a:pPr marL="628650" lvl="1" indent="-171450">
              <a:buFont typeface="Wingdings" panose="05000000000000000000" pitchFamily="2" charset="2"/>
              <a:buChar char="Ø"/>
            </a:pPr>
            <a:endParaRPr lang="en-US" dirty="0"/>
          </a:p>
          <a:p>
            <a:pPr marL="285750" marR="0" lvl="0" indent="-285750" algn="l" defTabSz="914400" rtl="0" eaLnBrk="1" fontAlgn="base" latinLnBrk="0" hangingPunct="1">
              <a:lnSpc>
                <a:spcPct val="100000"/>
              </a:lnSpc>
              <a:spcBef>
                <a:spcPct val="0"/>
              </a:spcBef>
              <a:spcAft>
                <a:spcPct val="0"/>
              </a:spcAft>
              <a:buClrTx/>
              <a:buSzTx/>
              <a:buFont typeface="Wingdings" pitchFamily="2" charset="2"/>
              <a:buChar char="Ø"/>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Survey to determine regulatory basis for NPPO container monitoring</a:t>
            </a:r>
          </a:p>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Ø"/>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Not all NPPOs have authority to carry out inspection and monitoring. A survey has been complied to determine what basis exists and thus what needs to be done to improve this.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17</a:t>
            </a:fld>
            <a:endParaRPr lang="en-US"/>
          </a:p>
        </p:txBody>
      </p:sp>
    </p:spTree>
    <p:extLst>
      <p:ext uri="{BB962C8B-B14F-4D97-AF65-F5344CB8AC3E}">
        <p14:creationId xmlns:p14="http://schemas.microsoft.com/office/powerpoint/2010/main" val="1625474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a:t>Guidance on reporting for NPPOs</a:t>
            </a:r>
          </a:p>
          <a:p>
            <a:pPr marL="628650" lvl="1" indent="-171450">
              <a:buFont typeface="Arial" panose="020B0604020202020204" pitchFamily="34" charset="0"/>
              <a:buChar char="•"/>
            </a:pPr>
            <a:r>
              <a:rPr lang="en-US" dirty="0"/>
              <a:t>Definition of what levels of contamination to report is under development. Required in order for reports to provide meaningful data.</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Encourage best practice sharing</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Assist NPPOs by providing examples of best practices from other countries who have more developed systems or greater experience. Intention is to host on the IPP</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Use of social media</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Enhance the IPPC presence on various social media forums to raise awareness amongst those who would otherwise not be aware of the issue e.g. container packers, produce growers etc.</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Fact sheets</a:t>
            </a:r>
          </a:p>
          <a:p>
            <a:pPr marL="628650" lvl="1" indent="-171450">
              <a:buFont typeface="Arial" panose="020B0604020202020204" pitchFamily="34" charset="0"/>
              <a:buChar char="•"/>
            </a:pPr>
            <a:r>
              <a:rPr lang="en-US" dirty="0"/>
              <a:t>Production of fact sheets, issue and actions, in easily understandable formats and various languages for distribution to industry and NPPOs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18</a:t>
            </a:fld>
            <a:endParaRPr lang="en-US"/>
          </a:p>
        </p:txBody>
      </p:sp>
    </p:spTree>
    <p:extLst>
      <p:ext uri="{BB962C8B-B14F-4D97-AF65-F5344CB8AC3E}">
        <p14:creationId xmlns:p14="http://schemas.microsoft.com/office/powerpoint/2010/main" val="1461533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itchFamily="2" charset="2"/>
              <a:buChar char="Ø"/>
            </a:pPr>
            <a:r>
              <a:rPr lang="en-US" sz="2200" dirty="0">
                <a:latin typeface="+mn-lt"/>
              </a:rPr>
              <a:t>Donor agency support pilot for developing countries</a:t>
            </a:r>
          </a:p>
          <a:p>
            <a:endParaRPr lang="en-US" sz="2200" dirty="0">
              <a:latin typeface="+mn-lt"/>
            </a:endParaRPr>
          </a:p>
          <a:p>
            <a:pPr marL="742950" lvl="1" indent="-285750">
              <a:buFont typeface="Wingdings" pitchFamily="2" charset="2"/>
              <a:buChar char="Ø"/>
            </a:pPr>
            <a:r>
              <a:rPr lang="en-US" dirty="0">
                <a:latin typeface="+mn-lt"/>
              </a:rPr>
              <a:t>In conjunction with WBG a pilot will be conducted </a:t>
            </a:r>
            <a:r>
              <a:rPr lang="en-SG" dirty="0">
                <a:latin typeface="+mn-lt"/>
              </a:rPr>
              <a:t>in a country where there is no legal basis for the NPPO to work to determine what liaison is required with various entities e.g. customs etc. Suitable location is being identified.</a:t>
            </a:r>
          </a:p>
          <a:p>
            <a:pPr marL="742950" lvl="1" indent="-285750">
              <a:buFont typeface="Wingdings" pitchFamily="2" charset="2"/>
              <a:buChar char="Ø"/>
            </a:pPr>
            <a:endParaRPr lang="en-US" dirty="0">
              <a:latin typeface="+mn-lt"/>
            </a:endParaRPr>
          </a:p>
          <a:p>
            <a:pPr marL="285750" indent="-285750">
              <a:buFont typeface="Wingdings" pitchFamily="2" charset="2"/>
              <a:buChar char="Ø"/>
            </a:pPr>
            <a:r>
              <a:rPr lang="en-US" sz="2200" dirty="0">
                <a:latin typeface="+mn-lt"/>
              </a:rPr>
              <a:t>Encourage national compliance with </a:t>
            </a:r>
            <a:r>
              <a:rPr lang="en-US" sz="2200" dirty="0" smtClean="0">
                <a:latin typeface="+mn-lt"/>
              </a:rPr>
              <a:t>IPPC framework</a:t>
            </a:r>
            <a:r>
              <a:rPr lang="en-US" sz="2200" baseline="0" dirty="0" smtClean="0">
                <a:latin typeface="+mn-lt"/>
              </a:rPr>
              <a:t>  and </a:t>
            </a:r>
            <a:r>
              <a:rPr lang="en-US" sz="2200" dirty="0" smtClean="0">
                <a:latin typeface="+mn-lt"/>
              </a:rPr>
              <a:t>CTU </a:t>
            </a:r>
            <a:r>
              <a:rPr lang="en-US" sz="2200" dirty="0">
                <a:latin typeface="+mn-lt"/>
              </a:rPr>
              <a:t>Code guidelines.</a:t>
            </a:r>
          </a:p>
          <a:p>
            <a:endParaRPr lang="en-US" sz="2200" dirty="0">
              <a:latin typeface="+mn-lt"/>
            </a:endParaRPr>
          </a:p>
          <a:p>
            <a:pPr marL="742950" lvl="1" indent="-285750">
              <a:buFont typeface="Wingdings" pitchFamily="2" charset="2"/>
              <a:buChar char="Ø"/>
            </a:pPr>
            <a:r>
              <a:rPr lang="en-US" dirty="0">
                <a:latin typeface="+mn-lt"/>
              </a:rPr>
              <a:t>there is a need for national regulations to reflect the IPPC and CTU Code guidelines in respect of pest contamination. National bodies are encouraged to review and amend their </a:t>
            </a:r>
            <a:r>
              <a:rPr lang="en-US" baseline="0" dirty="0" smtClean="0">
                <a:latin typeface="+mn-lt"/>
              </a:rPr>
              <a:t> regulations </a:t>
            </a:r>
            <a:r>
              <a:rPr lang="en-US" dirty="0" smtClean="0">
                <a:latin typeface="+mn-lt"/>
              </a:rPr>
              <a:t>based on pest risk analysis and make sure that they are consistent with Recommendation CPM 10/2015_01 on Sea Containers</a:t>
            </a:r>
            <a:r>
              <a:rPr lang="en-US" baseline="0" dirty="0" smtClean="0">
                <a:latin typeface="+mn-lt"/>
              </a:rPr>
              <a:t> as well as CTU code </a:t>
            </a:r>
            <a:endParaRPr lang="en-US" dirty="0">
              <a:latin typeface="+mn-lt"/>
            </a:endParaRPr>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19</a:t>
            </a:fld>
            <a:endParaRPr lang="en-US"/>
          </a:p>
        </p:txBody>
      </p:sp>
    </p:spTree>
    <p:extLst>
      <p:ext uri="{BB962C8B-B14F-4D97-AF65-F5344CB8AC3E}">
        <p14:creationId xmlns:p14="http://schemas.microsoft.com/office/powerpoint/2010/main" val="189983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Factors that need to be understood are the movement of sea containers, where sea containers can be checked for cleanliness and cleaned if necessary, how NPPOs can be notified of the cleanliness of sea containers and how such a system for checking sea containers and cleaning if necessary can be overseen and audited.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3</a:t>
            </a:fld>
            <a:endParaRPr lang="en-US"/>
          </a:p>
        </p:txBody>
      </p:sp>
    </p:spTree>
    <p:extLst>
      <p:ext uri="{BB962C8B-B14F-4D97-AF65-F5344CB8AC3E}">
        <p14:creationId xmlns:p14="http://schemas.microsoft.com/office/powerpoint/2010/main" val="401931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Lars’s slide</a:t>
            </a:r>
            <a:r>
              <a:rPr lang="en-US" baseline="0" dirty="0" smtClean="0"/>
              <a:t> with key figures could be used. </a:t>
            </a:r>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4</a:t>
            </a:fld>
            <a:endParaRPr lang="en-US"/>
          </a:p>
        </p:txBody>
      </p:sp>
    </p:spTree>
    <p:extLst>
      <p:ext uri="{BB962C8B-B14F-4D97-AF65-F5344CB8AC3E}">
        <p14:creationId xmlns:p14="http://schemas.microsoft.com/office/powerpoint/2010/main" val="1255441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shipping company the ideal flow is one where containers are exported full to another country that has a balanced requirement i.e. the number and size/type of import full containers matches the number and size/type of containers required for export. However this scenario is very rare if not quite far from the reality of the situation.</a:t>
            </a:r>
          </a:p>
          <a:p>
            <a:endParaRPr lang="en-GB" dirty="0"/>
          </a:p>
          <a:p>
            <a:endParaRPr lang="en-GB" dirty="0"/>
          </a:p>
          <a:p>
            <a:endParaRPr lang="en-US" dirty="0"/>
          </a:p>
          <a:p>
            <a:endParaRPr lang="en-GB" dirty="0"/>
          </a:p>
        </p:txBody>
      </p:sp>
      <p:sp>
        <p:nvSpPr>
          <p:cNvPr id="4" name="Slide Number Placeholder 3"/>
          <p:cNvSpPr>
            <a:spLocks noGrp="1"/>
          </p:cNvSpPr>
          <p:nvPr>
            <p:ph type="sldNum" sz="quarter" idx="10"/>
          </p:nvPr>
        </p:nvSpPr>
        <p:spPr/>
        <p:txBody>
          <a:bodyPr/>
          <a:lstStyle/>
          <a:p>
            <a:fld id="{A20D2842-E010-4D9F-B44C-E8B480C69474}"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816085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shipping company the ideal flow is one where containers are exported full to another country that has a balanced requirement i.e. the number and size/type of import full containers matches the number and size/type of containers required for export. However this scenario is very rare if not quite far from the reality of the situation.</a:t>
            </a:r>
          </a:p>
          <a:p>
            <a:endParaRPr lang="en-GB" dirty="0"/>
          </a:p>
        </p:txBody>
      </p:sp>
      <p:sp>
        <p:nvSpPr>
          <p:cNvPr id="4" name="Slide Number Placeholder 3"/>
          <p:cNvSpPr>
            <a:spLocks noGrp="1"/>
          </p:cNvSpPr>
          <p:nvPr>
            <p:ph type="sldNum" sz="quarter" idx="10"/>
          </p:nvPr>
        </p:nvSpPr>
        <p:spPr/>
        <p:txBody>
          <a:bodyPr/>
          <a:lstStyle/>
          <a:p>
            <a:fld id="{A20D2842-E010-4D9F-B44C-E8B480C69474}"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04344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B74BD70-AA64-4FDC-AADF-C0F5CA2436AF}" type="slidenum">
              <a:rPr lang="en-US" smtClean="0"/>
              <a:pPr>
                <a:defRPr/>
              </a:pPr>
              <a:t>7</a:t>
            </a:fld>
            <a:endParaRPr lang="en-US"/>
          </a:p>
        </p:txBody>
      </p:sp>
    </p:spTree>
    <p:extLst>
      <p:ext uri="{BB962C8B-B14F-4D97-AF65-F5344CB8AC3E}">
        <p14:creationId xmlns:p14="http://schemas.microsoft.com/office/powerpoint/2010/main" val="1711856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Produced because former guidelines were out of date and had not effectively addressed the danger of unsafe or deficient packing practices</a:t>
            </a:r>
          </a:p>
          <a:p>
            <a:pPr marL="171450" indent="-171450">
              <a:buFont typeface="Arial" panose="020B0604020202020204" pitchFamily="34" charset="0"/>
              <a:buChar char="•"/>
            </a:pPr>
            <a:r>
              <a:rPr lang="en-US" dirty="0"/>
              <a:t>Mainly covers</a:t>
            </a:r>
            <a:r>
              <a:rPr lang="en-US" baseline="0" dirty="0"/>
              <a:t> safety issues, however </a:t>
            </a:r>
            <a:r>
              <a:rPr lang="en-US" dirty="0"/>
              <a:t>IMO, ILO and UNECE, with the support from the International Plant Protection Convention (IPPC) Expert Working Group on sea containers, have revised their joint Code of Practice for Packing of Cargo Transport Units to incorporate several elements of phytosanitary importance such as the references to sea container cleaning in chapter 8, annex 5 and, in particular, annex 6, Minimizing the risk of recontamination. This was recognized and appreciated by the Ninth session of the Commission on Phytosanitary Measures (CPM-9, 2014) (hereafter the “Commission”).</a:t>
            </a:r>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1090117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pPr>
                <a:defRPr/>
              </a:pPr>
              <a:t>9</a:t>
            </a:fld>
            <a:endParaRPr lang="en-US"/>
          </a:p>
        </p:txBody>
      </p:sp>
    </p:spTree>
    <p:extLst>
      <p:ext uri="{BB962C8B-B14F-4D97-AF65-F5344CB8AC3E}">
        <p14:creationId xmlns:p14="http://schemas.microsoft.com/office/powerpoint/2010/main" val="480202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container industry has worked collaboratively to develop joint industry guidelines for the cleaning of containers.  The purpose of the joint industry guidelines for cleaning of containers is to assist in minimizing the movement of pests by sea containers and their cargoes.  The guidelines are complementary to the guidance given in the IMO/ILO/UNECE Code of Practice for Packing of Cargo Transport Units – better known as the CTU Code. They do not replace applicable local regulatory pest contamination measures and requirements nor do they replace individual </a:t>
            </a:r>
            <a:r>
              <a:rPr lang="en-US" dirty="0" err="1"/>
              <a:t>ccontainer</a:t>
            </a:r>
            <a:r>
              <a:rPr lang="en-US" dirty="0"/>
              <a:t> operators' cleaning guidelines. </a:t>
            </a:r>
            <a:endParaRPr lang="fr-FR" dirty="0"/>
          </a:p>
        </p:txBody>
      </p:sp>
      <p:sp>
        <p:nvSpPr>
          <p:cNvPr id="4" name="Slide Number Placeholder 3"/>
          <p:cNvSpPr>
            <a:spLocks noGrp="1"/>
          </p:cNvSpPr>
          <p:nvPr>
            <p:ph type="sldNum" sz="quarter" idx="10"/>
          </p:nvPr>
        </p:nvSpPr>
        <p:spPr/>
        <p:txBody>
          <a:bodyPr/>
          <a:lstStyle/>
          <a:p>
            <a:pPr>
              <a:defRPr/>
            </a:pPr>
            <a:fld id="{EB74BD70-AA64-4FDC-AADF-C0F5CA2436AF}"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104095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2B27FF-FAB0-40D1-80D1-96A0DB7ECFA2}" type="slidenum">
              <a:rPr lang="en-GB" smtClean="0"/>
              <a:t>‹#›</a:t>
            </a:fld>
            <a:endParaRPr lang="en-GB" dirty="0"/>
          </a:p>
        </p:txBody>
      </p:sp>
      <p:sp>
        <p:nvSpPr>
          <p:cNvPr id="12" name="Rectangle 11"/>
          <p:cNvSpPr/>
          <p:nvPr userDrawn="1"/>
        </p:nvSpPr>
        <p:spPr>
          <a:xfrm>
            <a:off x="562708" y="2140695"/>
            <a:ext cx="8026400" cy="3342453"/>
          </a:xfrm>
          <a:prstGeom prst="rect">
            <a:avLst/>
          </a:prstGeom>
        </p:spPr>
        <p:txBody>
          <a:bodyPr wrap="square">
            <a:sp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80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rPr>
              <a:t>Title of presentation</a:t>
            </a:r>
            <a:endParaRPr lang="en-GB" sz="480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endParaRP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en-US" sz="3200" b="1" dirty="0">
                <a:solidFill>
                  <a:schemeClr val="tx1"/>
                </a:solidFill>
                <a:ea typeface="Arial Unicode MS" panose="020B0604020202020204" pitchFamily="34" charset="-128"/>
                <a:cs typeface="Arial" panose="020B0604020202020204" pitchFamily="34" charset="0"/>
              </a:rPr>
              <a:t> </a:t>
            </a: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a:solidFill>
                <a:schemeClr val="tx1"/>
              </a:solidFill>
              <a:ea typeface="Arial Unicode MS" panose="020B0604020202020204" pitchFamily="34" charset="-128"/>
              <a:cs typeface="Arial" panose="020B0604020202020204" pitchFamily="34" charset="0"/>
            </a:endParaRPr>
          </a:p>
          <a:p>
            <a:pPr algn="ctr">
              <a:lnSpc>
                <a:spcPct val="120000"/>
              </a:lnSpc>
              <a:spcBef>
                <a:spcPct val="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ltLang="en-US" sz="3200" b="1" dirty="0">
              <a:solidFill>
                <a:schemeClr val="tx1"/>
              </a:solidFill>
              <a:ea typeface="Arial Unicode MS" panose="020B0604020202020204" pitchFamily="34" charset="-128"/>
              <a:cs typeface="Arial" panose="020B0604020202020204" pitchFamily="34" charset="0"/>
            </a:endParaRPr>
          </a:p>
          <a:p>
            <a:pPr algn="ctr"/>
            <a:r>
              <a:rPr lang="en-US" altLang="fr-FR" sz="2400" b="1" dirty="0">
                <a:solidFill>
                  <a:schemeClr val="tx1"/>
                </a:solidFill>
                <a:ea typeface="Arial Unicode MS" panose="020B0604020202020204" pitchFamily="34" charset="-128"/>
                <a:cs typeface="Arial" panose="020B0604020202020204" pitchFamily="34" charset="0"/>
              </a:rPr>
              <a:t>Name Last Name, Title,</a:t>
            </a:r>
            <a:r>
              <a:rPr lang="en-US" altLang="fr-FR" sz="2400" b="1" baseline="0" dirty="0">
                <a:solidFill>
                  <a:schemeClr val="tx1"/>
                </a:solidFill>
                <a:ea typeface="Arial Unicode MS" panose="020B0604020202020204" pitchFamily="34" charset="-128"/>
                <a:cs typeface="Arial" panose="020B0604020202020204" pitchFamily="34" charset="0"/>
              </a:rPr>
              <a:t> IPPC Secretariat</a:t>
            </a:r>
          </a:p>
          <a:p>
            <a:pPr algn="ctr"/>
            <a:r>
              <a:rPr lang="en-US" altLang="fr-FR" sz="2400" b="1" dirty="0">
                <a:solidFill>
                  <a:schemeClr val="tx1"/>
                </a:solidFill>
                <a:ea typeface="Arial Unicode MS" panose="020B0604020202020204" pitchFamily="34" charset="-128"/>
                <a:cs typeface="Arial" panose="020B0604020202020204" pitchFamily="34" charset="0"/>
              </a:rPr>
              <a:t>xx </a:t>
            </a:r>
            <a:r>
              <a:rPr lang="en-US" altLang="fr-FR" sz="2400" b="1" dirty="0" err="1">
                <a:solidFill>
                  <a:schemeClr val="tx1"/>
                </a:solidFill>
                <a:ea typeface="Arial Unicode MS" panose="020B0604020202020204" pitchFamily="34" charset="-128"/>
                <a:cs typeface="Arial" panose="020B0604020202020204" pitchFamily="34" charset="0"/>
              </a:rPr>
              <a:t>xxxx</a:t>
            </a:r>
            <a:r>
              <a:rPr lang="en-US" altLang="fr-FR" sz="2400" b="1" dirty="0">
                <a:solidFill>
                  <a:schemeClr val="tx1"/>
                </a:solidFill>
                <a:ea typeface="Arial Unicode MS" panose="020B0604020202020204" pitchFamily="34" charset="-128"/>
                <a:cs typeface="Arial" panose="020B0604020202020204" pitchFamily="34" charset="0"/>
              </a:rPr>
              <a:t> </a:t>
            </a:r>
            <a:r>
              <a:rPr lang="en-GB" altLang="fr-FR" sz="2400" b="1" dirty="0">
                <a:solidFill>
                  <a:schemeClr val="tx1"/>
                </a:solidFill>
                <a:ea typeface="Arial Unicode MS" panose="020B0604020202020204" pitchFamily="34" charset="-128"/>
                <a:cs typeface="Arial" panose="020B0604020202020204" pitchFamily="34" charset="0"/>
              </a:rPr>
              <a:t>201X,</a:t>
            </a:r>
            <a:r>
              <a:rPr lang="en-GB" altLang="fr-FR" sz="2400" b="1" baseline="0" dirty="0">
                <a:solidFill>
                  <a:schemeClr val="tx1"/>
                </a:solidFill>
                <a:ea typeface="Arial Unicode MS" panose="020B0604020202020204" pitchFamily="34" charset="-128"/>
                <a:cs typeface="Arial" panose="020B0604020202020204" pitchFamily="34" charset="0"/>
              </a:rPr>
              <a:t> C</a:t>
            </a:r>
            <a:r>
              <a:rPr lang="en-GB" altLang="fr-FR" sz="2400" b="1" dirty="0">
                <a:solidFill>
                  <a:schemeClr val="tx1"/>
                </a:solidFill>
                <a:ea typeface="Arial Unicode MS" panose="020B0604020202020204" pitchFamily="34" charset="-128"/>
                <a:cs typeface="Arial" panose="020B0604020202020204" pitchFamily="34" charset="0"/>
              </a:rPr>
              <a:t>ity, Country</a:t>
            </a:r>
            <a:endParaRPr lang="en-US" altLang="fr-FR" sz="2400" b="1" dirty="0">
              <a:solidFill>
                <a:schemeClr val="tx1"/>
              </a:solidFill>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848524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2B27FF-FAB0-40D1-80D1-96A0DB7ECFA2}" type="slidenum">
              <a:rPr lang="en-GB" smtClean="0"/>
              <a:t>‹#›</a:t>
            </a:fld>
            <a:endParaRPr lang="en-GB"/>
          </a:p>
        </p:txBody>
      </p:sp>
      <p:sp>
        <p:nvSpPr>
          <p:cNvPr id="10" name="Title 1"/>
          <p:cNvSpPr txBox="1">
            <a:spLocks/>
          </p:cNvSpPr>
          <p:nvPr userDrawn="1"/>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3400" b="1" dirty="0">
              <a:solidFill>
                <a:srgbClr val="165A30"/>
              </a:solidFill>
              <a:latin typeface="+mn-lt"/>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164615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l="12500" t="25000" r="13126" b="69531"/>
          <a:stretch>
            <a:fillRect/>
          </a:stretch>
        </p:blipFill>
        <p:spPr bwMode="auto">
          <a:xfrm>
            <a:off x="0" y="0"/>
            <a:ext cx="9144000" cy="538163"/>
          </a:xfrm>
          <a:prstGeom prst="rect">
            <a:avLst/>
          </a:prstGeom>
          <a:noFill/>
          <a:ln w="9525">
            <a:noFill/>
            <a:miter lim="800000"/>
            <a:headEnd/>
            <a:tailEnd/>
          </a:ln>
        </p:spPr>
      </p:pic>
      <p:sp>
        <p:nvSpPr>
          <p:cNvPr id="2" name="Title 1"/>
          <p:cNvSpPr>
            <a:spLocks noGrp="1"/>
          </p:cNvSpPr>
          <p:nvPr>
            <p:ph type="title"/>
          </p:nvPr>
        </p:nvSpPr>
        <p:spPr>
          <a:xfrm>
            <a:off x="457200" y="533400"/>
            <a:ext cx="8229600" cy="914400"/>
          </a:xfrm>
        </p:spPr>
        <p:txBody>
          <a:bodyPr>
            <a:normAutofit/>
          </a:bodyPr>
          <a:lstStyle>
            <a:lvl1pPr>
              <a:defRPr b="1"/>
            </a:lvl1pPr>
          </a:lstStyle>
          <a:p>
            <a:r>
              <a:rPr lang="en-US"/>
              <a:t>Click to edit Master title style</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lvl1pPr>
              <a:buNone/>
              <a:defRPr b="1"/>
            </a:lvl1pPr>
            <a:lvl2pPr>
              <a:defRPr b="1"/>
            </a:lvl2pPr>
            <a:lvl3pPr>
              <a:defRPr b="1"/>
            </a:lvl3pPr>
            <a:lvl4pPr>
              <a:defRPr b="1"/>
            </a:lvl4pPr>
            <a:lvl5pPr>
              <a:defRPr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C:\Users\montuori\Desktop\IPPC New Logos\IPPC_logo_Green_2lines_en.jpg"/>
          <p:cNvPicPr/>
          <p:nvPr userDrawn="1"/>
        </p:nvPicPr>
        <p:blipFill rotWithShape="1">
          <a:blip r:embed="rId3" cstate="print">
            <a:extLst>
              <a:ext uri="{28A0092B-C50C-407E-A947-70E740481C1C}">
                <a14:useLocalDpi xmlns:a14="http://schemas.microsoft.com/office/drawing/2010/main" val="0"/>
              </a:ext>
            </a:extLst>
          </a:blip>
          <a:srcRect l="7625" t="15134" r="6745" b="16124"/>
          <a:stretch/>
        </p:blipFill>
        <p:spPr bwMode="auto">
          <a:xfrm>
            <a:off x="6320028" y="6154020"/>
            <a:ext cx="2781300" cy="661307"/>
          </a:xfrm>
          <a:prstGeom prst="rect">
            <a:avLst/>
          </a:prstGeom>
          <a:noFill/>
          <a:ln>
            <a:noFill/>
          </a:ln>
          <a:extLst>
            <a:ext uri="{53640926-AAD7-44D8-BBD7-CCE9431645EC}">
              <a14:shadowObscured xmlns:a14="http://schemas.microsoft.com/office/drawing/2010/main"/>
            </a:ext>
          </a:extLst>
        </p:spPr>
      </p:pic>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l="3364" t="15422" b="17443"/>
          <a:stretch/>
        </p:blipFill>
        <p:spPr>
          <a:xfrm>
            <a:off x="19481" y="6167980"/>
            <a:ext cx="3142801" cy="648677"/>
          </a:xfrm>
          <a:prstGeom prst="rect">
            <a:avLst/>
          </a:prstGeom>
        </p:spPr>
      </p:pic>
    </p:spTree>
    <p:extLst>
      <p:ext uri="{BB962C8B-B14F-4D97-AF65-F5344CB8AC3E}">
        <p14:creationId xmlns:p14="http://schemas.microsoft.com/office/powerpoint/2010/main" val="302232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lvl1pPr>
              <a:defRPr b="1"/>
            </a:lvl1pPr>
          </a:lstStyle>
          <a:p>
            <a:r>
              <a:rPr lang="en-US"/>
              <a:t>Click to edit Master title style</a:t>
            </a:r>
            <a:endParaRPr lang="en-US" dirty="0"/>
          </a:p>
        </p:txBody>
      </p:sp>
      <p:sp>
        <p:nvSpPr>
          <p:cNvPr id="4" name="Content Placeholder 3"/>
          <p:cNvSpPr>
            <a:spLocks noGrp="1"/>
          </p:cNvSpPr>
          <p:nvPr>
            <p:ph sz="half" idx="2"/>
          </p:nvPr>
        </p:nvSpPr>
        <p:spPr>
          <a:xfrm>
            <a:off x="457200" y="1600200"/>
            <a:ext cx="4040188" cy="4525963"/>
          </a:xfrm>
        </p:spPr>
        <p:txBody>
          <a:bodyPr/>
          <a:lstStyle>
            <a:lvl1pPr>
              <a:buNone/>
              <a:defRPr sz="2400" b="1"/>
            </a:lvl1pPr>
            <a:lvl2pPr>
              <a:defRPr sz="2000" b="1"/>
            </a:lvl2pPr>
            <a:lvl3pPr>
              <a:defRPr sz="1800" b="1"/>
            </a:lvl3pPr>
            <a:lvl4pPr>
              <a:defRPr sz="1600" b="1"/>
            </a:lvl4pPr>
            <a:lvl5pPr>
              <a:defRPr sz="1600" b="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1600200"/>
            <a:ext cx="4041775" cy="4525963"/>
          </a:xfrm>
        </p:spPr>
        <p:txBody>
          <a:bodyPr/>
          <a:lstStyle>
            <a:lvl1pPr>
              <a:buNone/>
              <a:defRPr sz="2400" b="1"/>
            </a:lvl1pPr>
            <a:lvl2pPr>
              <a:defRPr sz="2000" b="1"/>
            </a:lvl2pPr>
            <a:lvl3pPr>
              <a:defRPr sz="1800" b="1"/>
            </a:lvl3pPr>
            <a:lvl4pPr>
              <a:defRPr sz="1600" b="1"/>
            </a:lvl4pPr>
            <a:lvl5pPr>
              <a:defRPr sz="1600" b="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6D2F6AD-8248-4DF4-BEE9-E3E4C386AD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97098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pPr algn="ct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80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rPr>
              <a:t>Title of slide</a:t>
            </a:r>
            <a:endParaRPr lang="en-GB" sz="4800" b="1" dirty="0">
              <a:solidFill>
                <a:srgbClr val="165A30"/>
              </a:solidFill>
              <a:effectLst>
                <a:outerShdw blurRad="38100" dist="38100" dir="2700000" algn="tl">
                  <a:srgbClr val="000000">
                    <a:alpha val="43137"/>
                  </a:srgbClr>
                </a:outerShdw>
              </a:effectLst>
              <a:ea typeface="Arial Unicode MS" panose="020B0604020202020204" pitchFamily="34" charset="-128"/>
              <a:cs typeface="Arial" panose="020B0604020202020204" pitchFamily="34" charset="0"/>
            </a:endParaRPr>
          </a:p>
        </p:txBody>
      </p:sp>
      <p:sp>
        <p:nvSpPr>
          <p:cNvPr id="3" name="Text Placeholder 2"/>
          <p:cNvSpPr>
            <a:spLocks noGrp="1"/>
          </p:cNvSpPr>
          <p:nvPr>
            <p:ph type="body" idx="1"/>
          </p:nvPr>
        </p:nvSpPr>
        <p:spPr>
          <a:xfrm>
            <a:off x="628650" y="1825625"/>
            <a:ext cx="7886700" cy="42734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51134" y="513670"/>
            <a:ext cx="383722" cy="333830"/>
          </a:xfrm>
          <a:prstGeom prst="rect">
            <a:avLst/>
          </a:prstGeom>
        </p:spPr>
        <p:txBody>
          <a:bodyPr vert="horz" lIns="91440" tIns="45720" rIns="91440" bIns="45720" rtlCol="0" anchor="ctr"/>
          <a:lstStyle>
            <a:lvl1pPr algn="r">
              <a:defRPr sz="1200">
                <a:solidFill>
                  <a:schemeClr val="tx1">
                    <a:tint val="75000"/>
                  </a:schemeClr>
                </a:solidFill>
              </a:defRPr>
            </a:lvl1pPr>
          </a:lstStyle>
          <a:p>
            <a:fld id="{752B27FF-FAB0-40D1-80D1-96A0DB7ECFA2}" type="slidenum">
              <a:rPr lang="en-GB" smtClean="0"/>
              <a:t>‹#›</a:t>
            </a:fld>
            <a:endParaRPr lang="en-GB"/>
          </a:p>
        </p:txBody>
      </p:sp>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2751"/>
            <a:ext cx="9144000" cy="542925"/>
          </a:xfrm>
          <a:prstGeom prst="rect">
            <a:avLst/>
          </a:prstGeom>
        </p:spPr>
      </p:pic>
      <p:pic>
        <p:nvPicPr>
          <p:cNvPr id="11" name="Picture 10" descr="C:\Users\montuori\Desktop\IPPC New Logos\IPPC_logo_Green_2lines_en.jpg"/>
          <p:cNvPicPr/>
          <p:nvPr userDrawn="1"/>
        </p:nvPicPr>
        <p:blipFill rotWithShape="1">
          <a:blip r:embed="rId8" cstate="print">
            <a:extLst>
              <a:ext uri="{28A0092B-C50C-407E-A947-70E740481C1C}">
                <a14:useLocalDpi xmlns:a14="http://schemas.microsoft.com/office/drawing/2010/main" val="0"/>
              </a:ext>
            </a:extLst>
          </a:blip>
          <a:srcRect l="7625" t="15134" r="6745" b="16124"/>
          <a:stretch/>
        </p:blipFill>
        <p:spPr bwMode="auto">
          <a:xfrm>
            <a:off x="6344412" y="6178404"/>
            <a:ext cx="2781300" cy="661307"/>
          </a:xfrm>
          <a:prstGeom prst="rect">
            <a:avLst/>
          </a:prstGeom>
          <a:noFill/>
          <a:ln>
            <a:noFill/>
          </a:ln>
          <a:extLst>
            <a:ext uri="{53640926-AAD7-44D8-BBD7-CCE9431645EC}">
              <a14:shadowObscured xmlns:a14="http://schemas.microsoft.com/office/drawing/2010/main"/>
            </a:ext>
          </a:extLst>
        </p:spPr>
      </p:pic>
      <p:sp>
        <p:nvSpPr>
          <p:cNvPr id="4" name="Rectangle 3"/>
          <p:cNvSpPr/>
          <p:nvPr userDrawn="1"/>
        </p:nvSpPr>
        <p:spPr>
          <a:xfrm>
            <a:off x="0" y="0"/>
            <a:ext cx="9144000" cy="68579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rgbClr val="165A30"/>
                </a:solidFill>
              </a:ln>
              <a:noFill/>
            </a:endParaRPr>
          </a:p>
        </p:txBody>
      </p:sp>
      <p:pic>
        <p:nvPicPr>
          <p:cNvPr id="10" name="Picture 9"/>
          <p:cNvPicPr>
            <a:picLocks noChangeAspect="1"/>
          </p:cNvPicPr>
          <p:nvPr userDrawn="1"/>
        </p:nvPicPr>
        <p:blipFill rotWithShape="1">
          <a:blip r:embed="rId9" cstate="print">
            <a:extLst>
              <a:ext uri="{28A0092B-C50C-407E-A947-70E740481C1C}">
                <a14:useLocalDpi xmlns:a14="http://schemas.microsoft.com/office/drawing/2010/main" val="0"/>
              </a:ext>
            </a:extLst>
          </a:blip>
          <a:srcRect l="3364" t="15422" b="17443"/>
          <a:stretch/>
        </p:blipFill>
        <p:spPr>
          <a:xfrm>
            <a:off x="43865" y="6192364"/>
            <a:ext cx="3142801" cy="648677"/>
          </a:xfrm>
          <a:prstGeom prst="rect">
            <a:avLst/>
          </a:prstGeom>
        </p:spPr>
      </p:pic>
    </p:spTree>
    <p:extLst>
      <p:ext uri="{BB962C8B-B14F-4D97-AF65-F5344CB8AC3E}">
        <p14:creationId xmlns:p14="http://schemas.microsoft.com/office/powerpoint/2010/main" val="3944143371"/>
      </p:ext>
    </p:extLst>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0" r:id="rId4"/>
    <p:sldLayoutId id="2147484389" r:id="rId5"/>
  </p:sldLayoutIdLst>
  <p:txStyles>
    <p:titleStyle>
      <a:lvl1pPr algn="ctr" defTabSz="914400" rtl="0" eaLnBrk="1" latinLnBrk="0" hangingPunct="1">
        <a:lnSpc>
          <a:spcPct val="90000"/>
        </a:lnSpc>
        <a:spcBef>
          <a:spcPct val="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b="1" kern="1200">
          <a:solidFill>
            <a:schemeClr val="tx1"/>
          </a:solidFill>
          <a:latin typeface="Calibri (body)"/>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hyperlink" Target="https://twitter.com/ippcnews" TargetMode="External"/><Relationship Id="rId13" Type="http://schemas.openxmlformats.org/officeDocument/2006/relationships/image" Target="../media/image8.png"/><Relationship Id="rId3" Type="http://schemas.openxmlformats.org/officeDocument/2006/relationships/hyperlink" Target="http://www.fao.org/home/en/" TargetMode="External"/><Relationship Id="rId7" Type="http://schemas.openxmlformats.org/officeDocument/2006/relationships/image" Target="../media/image5.jpeg"/><Relationship Id="rId12" Type="http://schemas.openxmlformats.org/officeDocument/2006/relationships/hyperlink" Target="https://www.youtube.com/playlist?list=PLzp5NgJ2-dK4T7GE2fsGujftlxSX1rCTC+" TargetMode="External"/><Relationship Id="rId2" Type="http://schemas.openxmlformats.org/officeDocument/2006/relationships/hyperlink" Target="mailto:IPPC@fao.org" TargetMode="External"/><Relationship Id="rId1" Type="http://schemas.openxmlformats.org/officeDocument/2006/relationships/slideLayout" Target="../slideLayouts/slideLayout2.xml"/><Relationship Id="rId6" Type="http://schemas.openxmlformats.org/officeDocument/2006/relationships/hyperlink" Target="https://www.facebook.com/ippcheadlines/" TargetMode="External"/><Relationship Id="rId11" Type="http://schemas.openxmlformats.org/officeDocument/2006/relationships/image" Target="../media/image7.png"/><Relationship Id="rId5" Type="http://schemas.openxmlformats.org/officeDocument/2006/relationships/hyperlink" Target="http://www.ippc.int/" TargetMode="External"/><Relationship Id="rId10" Type="http://schemas.openxmlformats.org/officeDocument/2006/relationships/hyperlink" Target="https://www.linkedin.com/groups/3175642" TargetMode="External"/><Relationship Id="rId4" Type="http://schemas.openxmlformats.org/officeDocument/2006/relationships/hyperlink" Target="http://www.ippc.org/"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69821" y="1195467"/>
            <a:ext cx="8409482" cy="182880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pPr algn="just" fontAlgn="auto">
              <a:spcAft>
                <a:spcPts val="0"/>
              </a:spcAft>
            </a:pPr>
            <a:r>
              <a:rPr lang="en-US" sz="2400" b="1" dirty="0">
                <a:effectLst>
                  <a:outerShdw blurRad="38100" dist="38100" dir="2700000" algn="tl">
                    <a:srgbClr val="000000">
                      <a:alpha val="43137"/>
                    </a:srgbClr>
                  </a:outerShdw>
                </a:effectLst>
              </a:rPr>
              <a:t>    </a:t>
            </a:r>
          </a:p>
          <a:p>
            <a:pPr algn="just" fontAlgn="auto">
              <a:spcAft>
                <a:spcPts val="0"/>
              </a:spcAft>
            </a:pPr>
            <a:endParaRPr lang="en-US" sz="2400" b="1" dirty="0">
              <a:effectLst>
                <a:outerShdw blurRad="38100" dist="38100" dir="2700000" algn="tl">
                  <a:srgbClr val="000000">
                    <a:alpha val="43137"/>
                  </a:srgbClr>
                </a:outerShdw>
              </a:effectLst>
            </a:endParaRPr>
          </a:p>
          <a:p>
            <a:pPr algn="just" fontAlgn="auto">
              <a:spcAft>
                <a:spcPts val="0"/>
              </a:spcAft>
            </a:pPr>
            <a:r>
              <a:rPr lang="en-US" sz="2400" b="1" dirty="0">
                <a:effectLst>
                  <a:outerShdw blurRad="38100" dist="38100" dir="2700000" algn="tl">
                    <a:srgbClr val="000000">
                      <a:alpha val="43137"/>
                    </a:srgbClr>
                  </a:outerShdw>
                </a:effectLst>
              </a:rPr>
              <a:t>	</a:t>
            </a:r>
          </a:p>
          <a:p>
            <a:pPr algn="just" fontAlgn="auto">
              <a:spcAft>
                <a:spcPts val="0"/>
              </a:spcAft>
            </a:pPr>
            <a:r>
              <a:rPr lang="en-US" sz="2400" b="1" dirty="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a:p>
            <a:pPr fontAlgn="auto">
              <a:spcAft>
                <a:spcPts val="0"/>
              </a:spcAft>
            </a:pPr>
            <a:r>
              <a:rPr lang="en-US" sz="21600" b="1" dirty="0">
                <a:solidFill>
                  <a:srgbClr val="165A30"/>
                </a:solidFill>
                <a:effectLst>
                  <a:outerShdw blurRad="38100" dist="38100" dir="2700000" algn="tl">
                    <a:srgbClr val="000000">
                      <a:alpha val="43137"/>
                    </a:srgbClr>
                  </a:outerShdw>
                </a:effectLst>
              </a:rPr>
              <a:t>Sea Containers Task Force Update </a:t>
            </a:r>
          </a:p>
          <a:p>
            <a:pPr fontAlgn="auto">
              <a:spcAft>
                <a:spcPts val="0"/>
              </a:spcAft>
            </a:pPr>
            <a:endParaRPr lang="en-US" sz="16000" b="1" dirty="0">
              <a:effectLst>
                <a:outerShdw blurRad="38100" dist="38100" dir="2700000" algn="tl">
                  <a:srgbClr val="000000">
                    <a:alpha val="43137"/>
                  </a:srgbClr>
                </a:outerShdw>
              </a:effectLst>
            </a:endParaRPr>
          </a:p>
          <a:p>
            <a:pPr fontAlgn="auto">
              <a:spcAft>
                <a:spcPts val="0"/>
              </a:spcAft>
            </a:pPr>
            <a:endParaRPr lang="en-US" sz="1200" b="1" dirty="0">
              <a:effectLst>
                <a:outerShdw blurRad="38100" dist="38100" dir="2700000" algn="tl">
                  <a:srgbClr val="000000">
                    <a:alpha val="43137"/>
                  </a:srgbClr>
                </a:outerShdw>
              </a:effectLst>
            </a:endParaRPr>
          </a:p>
          <a:p>
            <a:pPr fontAlgn="auto">
              <a:spcAft>
                <a:spcPts val="0"/>
              </a:spcAft>
            </a:pPr>
            <a:endParaRPr lang="en-US" sz="1600" b="1" u="sng" dirty="0">
              <a:effectLst>
                <a:outerShdw blurRad="38100" dist="38100" dir="2700000" algn="tl">
                  <a:srgbClr val="000000">
                    <a:alpha val="43137"/>
                  </a:srgbClr>
                </a:outerShdw>
              </a:effectLst>
            </a:endParaRPr>
          </a:p>
        </p:txBody>
      </p:sp>
      <p:sp>
        <p:nvSpPr>
          <p:cNvPr id="4" name="TextBox 2"/>
          <p:cNvSpPr txBox="1"/>
          <p:nvPr/>
        </p:nvSpPr>
        <p:spPr>
          <a:xfrm>
            <a:off x="855062" y="4254513"/>
            <a:ext cx="7239000" cy="461665"/>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en-US" sz="2400" b="1" dirty="0">
                <a:latin typeface="Calibri body"/>
                <a:cs typeface="Arial" panose="020B0604020202020204" pitchFamily="34" charset="0"/>
              </a:rPr>
              <a:t>IPPC Secretariat</a:t>
            </a:r>
          </a:p>
        </p:txBody>
      </p:sp>
    </p:spTree>
    <p:extLst>
      <p:ext uri="{BB962C8B-B14F-4D97-AF65-F5344CB8AC3E}">
        <p14:creationId xmlns:p14="http://schemas.microsoft.com/office/powerpoint/2010/main" val="2624120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C3F63B-B979-AB48-9985-4DEC0196CEB7}"/>
              </a:ext>
            </a:extLst>
          </p:cNvPr>
          <p:cNvSpPr>
            <a:spLocks noGrp="1"/>
          </p:cNvSpPr>
          <p:nvPr>
            <p:ph type="title"/>
          </p:nvPr>
        </p:nvSpPr>
        <p:spPr>
          <a:xfrm>
            <a:off x="457200" y="583276"/>
            <a:ext cx="8229600" cy="914400"/>
          </a:xfrm>
        </p:spPr>
        <p:txBody>
          <a:bodyPr>
            <a:normAutofit/>
          </a:bodyPr>
          <a:lstStyle/>
          <a:p>
            <a:r>
              <a:rPr lang="en-US" sz="2800" dirty="0">
                <a:solidFill>
                  <a:srgbClr val="165A30"/>
                </a:solidFill>
              </a:rPr>
              <a:t>Joint Industry Guidelines for Cleaning of Containers</a:t>
            </a:r>
          </a:p>
        </p:txBody>
      </p:sp>
      <p:sp>
        <p:nvSpPr>
          <p:cNvPr id="3" name="Content Placeholder 2">
            <a:extLst>
              <a:ext uri="{FF2B5EF4-FFF2-40B4-BE49-F238E27FC236}">
                <a16:creationId xmlns="" xmlns:a16="http://schemas.microsoft.com/office/drawing/2014/main" id="{AB0CE0ED-244E-2C4E-B379-CF89FBB16E92}"/>
              </a:ext>
            </a:extLst>
          </p:cNvPr>
          <p:cNvSpPr>
            <a:spLocks noGrp="1"/>
          </p:cNvSpPr>
          <p:nvPr>
            <p:ph idx="1"/>
          </p:nvPr>
        </p:nvSpPr>
        <p:spPr>
          <a:xfrm>
            <a:off x="141316" y="1485051"/>
            <a:ext cx="8696979" cy="4927745"/>
          </a:xfrm>
        </p:spPr>
        <p:txBody>
          <a:bodyPr>
            <a:noAutofit/>
          </a:bodyPr>
          <a:lstStyle/>
          <a:p>
            <a:pPr marL="457200" indent="-457200">
              <a:spcBef>
                <a:spcPts val="1200"/>
              </a:spcBef>
              <a:buFont typeface="Arial" panose="020B0604020202020204" pitchFamily="34" charset="0"/>
              <a:buChar char="•"/>
            </a:pPr>
            <a:r>
              <a:rPr lang="en-US" sz="2400" b="0" dirty="0"/>
              <a:t>Produced by: </a:t>
            </a:r>
          </a:p>
          <a:p>
            <a:pPr lvl="1">
              <a:spcBef>
                <a:spcPts val="1200"/>
              </a:spcBef>
              <a:buFont typeface="Calibri" panose="020F0502020204030204" pitchFamily="34" charset="0"/>
              <a:buChar char="–"/>
            </a:pPr>
            <a:r>
              <a:rPr lang="en-US" b="0" dirty="0"/>
              <a:t>World Shipping Council (WSC)</a:t>
            </a:r>
          </a:p>
          <a:p>
            <a:pPr lvl="1">
              <a:spcBef>
                <a:spcPts val="1200"/>
              </a:spcBef>
              <a:buFont typeface="Calibri" panose="020F0502020204030204" pitchFamily="34" charset="0"/>
              <a:buChar char="–"/>
            </a:pPr>
            <a:r>
              <a:rPr lang="en-US" b="0" dirty="0"/>
              <a:t>Institute of Container Lessors (IICL) </a:t>
            </a:r>
          </a:p>
          <a:p>
            <a:pPr lvl="1">
              <a:spcBef>
                <a:spcPts val="1200"/>
              </a:spcBef>
              <a:buFont typeface="Calibri" panose="020F0502020204030204" pitchFamily="34" charset="0"/>
              <a:buChar char="–"/>
            </a:pPr>
            <a:r>
              <a:rPr lang="en-US" b="0" dirty="0"/>
              <a:t>Container Owners Association (COA) </a:t>
            </a:r>
          </a:p>
          <a:p>
            <a:pPr lvl="1">
              <a:spcBef>
                <a:spcPts val="1200"/>
              </a:spcBef>
              <a:buFont typeface="Calibri" panose="020F0502020204030204" pitchFamily="34" charset="0"/>
              <a:buChar char="–"/>
            </a:pPr>
            <a:r>
              <a:rPr lang="en-US" b="0" dirty="0"/>
              <a:t>International Cargo Handling Coordination Association (ICHCA)</a:t>
            </a:r>
          </a:p>
          <a:p>
            <a:pPr marL="457200" indent="-457200">
              <a:spcBef>
                <a:spcPts val="1200"/>
              </a:spcBef>
              <a:buFont typeface="Arial" panose="020B0604020202020204" pitchFamily="34" charset="0"/>
              <a:buChar char="•"/>
            </a:pPr>
            <a:r>
              <a:rPr lang="en-GB" sz="2400" b="0" dirty="0"/>
              <a:t>Purpose is to assists </a:t>
            </a:r>
            <a:r>
              <a:rPr lang="en-US" sz="2400" b="0" dirty="0"/>
              <a:t>in minimizing the movement of pests by sea containers and their cargoes</a:t>
            </a:r>
          </a:p>
          <a:p>
            <a:pPr marL="457200" indent="-457200">
              <a:spcBef>
                <a:spcPts val="1200"/>
              </a:spcBef>
              <a:buFont typeface="Arial" panose="020B0604020202020204" pitchFamily="34" charset="0"/>
              <a:buChar char="•"/>
            </a:pPr>
            <a:r>
              <a:rPr lang="en-US" sz="2400" b="0" dirty="0"/>
              <a:t>Complementary to the guidance given in the CTU Code</a:t>
            </a:r>
          </a:p>
          <a:p>
            <a:pPr marL="457200" indent="-457200">
              <a:spcBef>
                <a:spcPts val="1200"/>
              </a:spcBef>
              <a:buFont typeface="Arial" panose="020B0604020202020204" pitchFamily="34" charset="0"/>
              <a:buChar char="•"/>
            </a:pPr>
            <a:endParaRPr lang="en-US" sz="2400" b="0" dirty="0"/>
          </a:p>
          <a:p>
            <a:pPr marL="0" indent="0" algn="ctr">
              <a:spcBef>
                <a:spcPts val="1200"/>
              </a:spcBef>
            </a:pPr>
            <a:r>
              <a:rPr lang="en-US" sz="2400" i="1" dirty="0">
                <a:solidFill>
                  <a:srgbClr val="FF0000"/>
                </a:solidFill>
              </a:rPr>
              <a:t>Apply when the container is in the container operator’s direct control i.e. is in a container depot</a:t>
            </a:r>
            <a:r>
              <a:rPr lang="en-SG" sz="2400" i="1" dirty="0">
                <a:solidFill>
                  <a:srgbClr val="FF0000"/>
                </a:solidFill>
              </a:rPr>
              <a:t> </a:t>
            </a:r>
            <a:endParaRPr lang="en-US" sz="2400" i="1" dirty="0">
              <a:solidFill>
                <a:srgbClr val="FF0000"/>
              </a:solidFill>
            </a:endParaRPr>
          </a:p>
        </p:txBody>
      </p:sp>
    </p:spTree>
    <p:extLst>
      <p:ext uri="{BB962C8B-B14F-4D97-AF65-F5344CB8AC3E}">
        <p14:creationId xmlns:p14="http://schemas.microsoft.com/office/powerpoint/2010/main" val="117222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 xmlns:a16="http://schemas.microsoft.com/office/drawing/2014/main" id="{FD1B2C80-9335-6145-ABD5-CF39545F5BCE}"/>
              </a:ext>
            </a:extLst>
          </p:cNvPr>
          <p:cNvSpPr>
            <a:spLocks noGrp="1" noChangeArrowheads="1"/>
          </p:cNvSpPr>
          <p:nvPr>
            <p:ph type="title"/>
          </p:nvPr>
        </p:nvSpPr>
        <p:spPr>
          <a:xfrm>
            <a:off x="0" y="533400"/>
            <a:ext cx="9144000" cy="685800"/>
          </a:xfrm>
        </p:spPr>
        <p:txBody>
          <a:bodyPr>
            <a:noAutofit/>
          </a:bodyPr>
          <a:lstStyle/>
          <a:p>
            <a:r>
              <a:rPr lang="en-US" altLang="en-US" sz="2800" dirty="0">
                <a:solidFill>
                  <a:srgbClr val="165A30"/>
                </a:solidFill>
              </a:rPr>
              <a:t>Joint Industry Guidelines</a:t>
            </a:r>
          </a:p>
        </p:txBody>
      </p:sp>
      <p:sp>
        <p:nvSpPr>
          <p:cNvPr id="3" name="Content Placeholder 2">
            <a:extLst>
              <a:ext uri="{FF2B5EF4-FFF2-40B4-BE49-F238E27FC236}">
                <a16:creationId xmlns="" xmlns:a16="http://schemas.microsoft.com/office/drawing/2014/main" id="{DB91EA30-687C-42FD-88E7-8EFC3D9AB853}"/>
              </a:ext>
            </a:extLst>
          </p:cNvPr>
          <p:cNvSpPr>
            <a:spLocks noGrp="1"/>
          </p:cNvSpPr>
          <p:nvPr>
            <p:ph idx="1"/>
          </p:nvPr>
        </p:nvSpPr>
        <p:spPr>
          <a:xfrm>
            <a:off x="381000" y="1219200"/>
            <a:ext cx="8610600" cy="2971800"/>
          </a:xfrm>
        </p:spPr>
        <p:txBody>
          <a:bodyPr>
            <a:noAutofit/>
          </a:bodyPr>
          <a:lstStyle/>
          <a:p>
            <a:pPr marL="0">
              <a:spcBef>
                <a:spcPts val="1176"/>
              </a:spcBef>
              <a:defRPr/>
            </a:pPr>
            <a:r>
              <a:rPr lang="en-GB" sz="2400" b="0" dirty="0"/>
              <a:t>Any empty container used for the carriage of dry, special or reefer cargo should, when dispatched from a container depot under the control of the shipping company, be </a:t>
            </a:r>
            <a:r>
              <a:rPr lang="en-GB" sz="2400" u="sng" dirty="0"/>
              <a:t>“clean”</a:t>
            </a:r>
            <a:r>
              <a:rPr lang="en-GB" sz="2400" b="0" dirty="0"/>
              <a:t>.   </a:t>
            </a:r>
            <a:endParaRPr lang="en-US" sz="2400" b="0" dirty="0"/>
          </a:p>
          <a:p>
            <a:pPr marL="0">
              <a:spcBef>
                <a:spcPts val="1176"/>
              </a:spcBef>
              <a:defRPr/>
            </a:pPr>
            <a:r>
              <a:rPr lang="en-GB" sz="2400" b="0" dirty="0"/>
              <a:t>“</a:t>
            </a:r>
            <a:r>
              <a:rPr lang="en-GB" sz="2400" u="sng" dirty="0"/>
              <a:t>Clean</a:t>
            </a:r>
            <a:r>
              <a:rPr lang="en-GB" sz="2400" b="0" dirty="0"/>
              <a:t>” means that the empty container’s exterior and interior and, for reefer containers, ventilation inlet grilles and floor drain holes, should, at the time of dispatch, have no visible presence of any of the following:</a:t>
            </a:r>
            <a:endParaRPr lang="en-US" sz="2400" b="0" dirty="0"/>
          </a:p>
          <a:p>
            <a:pPr marL="0" indent="0">
              <a:spcBef>
                <a:spcPts val="1176"/>
              </a:spcBef>
              <a:buFontTx/>
              <a:buNone/>
              <a:defRPr/>
            </a:pPr>
            <a:endParaRPr lang="en-US" sz="2400" b="0" dirty="0"/>
          </a:p>
        </p:txBody>
      </p:sp>
      <p:sp>
        <p:nvSpPr>
          <p:cNvPr id="4" name="Content Placeholder 2">
            <a:extLst>
              <a:ext uri="{FF2B5EF4-FFF2-40B4-BE49-F238E27FC236}">
                <a16:creationId xmlns="" xmlns:a16="http://schemas.microsoft.com/office/drawing/2014/main" id="{B7AFEDB8-2CAF-3D4D-8E71-C9FF8105FE1F}"/>
              </a:ext>
            </a:extLst>
          </p:cNvPr>
          <p:cNvSpPr txBox="1">
            <a:spLocks/>
          </p:cNvSpPr>
          <p:nvPr/>
        </p:nvSpPr>
        <p:spPr bwMode="auto">
          <a:xfrm>
            <a:off x="400346" y="4038600"/>
            <a:ext cx="3866854"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None/>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defRPr/>
            </a:pPr>
            <a:r>
              <a:rPr lang="en-GB" sz="2000" b="0" dirty="0">
                <a:solidFill>
                  <a:prstClr val="black"/>
                </a:solidFill>
              </a:rPr>
              <a:t>Soil </a:t>
            </a:r>
            <a:endParaRPr lang="en-US" sz="2000" b="0" dirty="0">
              <a:solidFill>
                <a:prstClr val="black"/>
              </a:solidFill>
            </a:endParaRPr>
          </a:p>
          <a:p>
            <a:pPr>
              <a:buFont typeface="Arial" panose="020B0604020202020204" pitchFamily="34" charset="0"/>
              <a:buChar char="•"/>
              <a:defRPr/>
            </a:pPr>
            <a:r>
              <a:rPr lang="en-GB" sz="2000" b="0" dirty="0">
                <a:solidFill>
                  <a:prstClr val="black"/>
                </a:solidFill>
              </a:rPr>
              <a:t>Plants/plant products/plant debris</a:t>
            </a:r>
            <a:endParaRPr lang="en-US" sz="2000" b="0" dirty="0">
              <a:solidFill>
                <a:prstClr val="black"/>
              </a:solidFill>
            </a:endParaRPr>
          </a:p>
          <a:p>
            <a:pPr>
              <a:buFont typeface="Arial" panose="020B0604020202020204" pitchFamily="34" charset="0"/>
              <a:buChar char="•"/>
              <a:defRPr/>
            </a:pPr>
            <a:r>
              <a:rPr lang="en-GB" sz="2000" b="0" dirty="0">
                <a:solidFill>
                  <a:prstClr val="black"/>
                </a:solidFill>
              </a:rPr>
              <a:t>Seeds</a:t>
            </a:r>
            <a:endParaRPr lang="en-US" sz="2000" b="0" dirty="0">
              <a:solidFill>
                <a:prstClr val="black"/>
              </a:solidFill>
            </a:endParaRPr>
          </a:p>
          <a:p>
            <a:pPr>
              <a:buFont typeface="Arial" panose="020B0604020202020204" pitchFamily="34" charset="0"/>
              <a:buChar char="•"/>
              <a:defRPr/>
            </a:pPr>
            <a:r>
              <a:rPr lang="en-GB" sz="2000" b="0" dirty="0">
                <a:solidFill>
                  <a:prstClr val="black"/>
                </a:solidFill>
              </a:rPr>
              <a:t>Moths, Wasps, Bees</a:t>
            </a:r>
            <a:endParaRPr lang="en-US" sz="2000" b="0" dirty="0">
              <a:solidFill>
                <a:prstClr val="black"/>
              </a:solidFill>
            </a:endParaRPr>
          </a:p>
          <a:p>
            <a:pPr>
              <a:buFont typeface="Arial" panose="020B0604020202020204" pitchFamily="34" charset="0"/>
              <a:buChar char="•"/>
              <a:defRPr/>
            </a:pPr>
            <a:r>
              <a:rPr lang="en-GB" sz="2000" b="0" dirty="0">
                <a:solidFill>
                  <a:prstClr val="black"/>
                </a:solidFill>
              </a:rPr>
              <a:t>Snails, Slugs, Ants, Spiders</a:t>
            </a:r>
            <a:endParaRPr lang="en-US" sz="2000" b="0" dirty="0">
              <a:solidFill>
                <a:prstClr val="black"/>
              </a:solidFill>
            </a:endParaRPr>
          </a:p>
        </p:txBody>
      </p:sp>
      <p:sp>
        <p:nvSpPr>
          <p:cNvPr id="5" name="Content Placeholder 2">
            <a:extLst>
              <a:ext uri="{FF2B5EF4-FFF2-40B4-BE49-F238E27FC236}">
                <a16:creationId xmlns="" xmlns:a16="http://schemas.microsoft.com/office/drawing/2014/main" id="{DC00BD42-AF65-224E-A577-02D4B86A6946}"/>
              </a:ext>
            </a:extLst>
          </p:cNvPr>
          <p:cNvSpPr txBox="1">
            <a:spLocks/>
          </p:cNvSpPr>
          <p:nvPr/>
        </p:nvSpPr>
        <p:spPr bwMode="auto">
          <a:xfrm>
            <a:off x="4114800" y="4038600"/>
            <a:ext cx="50292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None/>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7988" indent="-363538">
              <a:buFont typeface="Arial" panose="020B0604020202020204" pitchFamily="34" charset="0"/>
              <a:buChar char="•"/>
              <a:defRPr/>
            </a:pPr>
            <a:r>
              <a:rPr lang="en-GB" sz="2000" b="0" dirty="0">
                <a:solidFill>
                  <a:prstClr val="black"/>
                </a:solidFill>
              </a:rPr>
              <a:t>Mould and Fungi</a:t>
            </a:r>
          </a:p>
          <a:p>
            <a:pPr marL="407988" indent="-363538">
              <a:buFont typeface="Arial" panose="020B0604020202020204" pitchFamily="34" charset="0"/>
              <a:buChar char="•"/>
              <a:defRPr/>
            </a:pPr>
            <a:r>
              <a:rPr lang="en-GB" sz="2000" b="0" dirty="0" err="1">
                <a:solidFill>
                  <a:prstClr val="black"/>
                </a:solidFill>
              </a:rPr>
              <a:t>Frass</a:t>
            </a:r>
            <a:r>
              <a:rPr lang="en-GB" sz="2000" b="0" dirty="0">
                <a:solidFill>
                  <a:prstClr val="black"/>
                </a:solidFill>
              </a:rPr>
              <a:t> (insect and bird droppings or waste)</a:t>
            </a:r>
            <a:endParaRPr lang="en-US" sz="2000" b="0" dirty="0">
              <a:solidFill>
                <a:prstClr val="black"/>
              </a:solidFill>
            </a:endParaRPr>
          </a:p>
          <a:p>
            <a:pPr marL="407988" indent="-363538">
              <a:buFont typeface="Arial" panose="020B0604020202020204" pitchFamily="34" charset="0"/>
              <a:buChar char="•"/>
              <a:defRPr/>
            </a:pPr>
            <a:r>
              <a:rPr lang="en-GB" sz="2000" b="0" dirty="0">
                <a:solidFill>
                  <a:prstClr val="black"/>
                </a:solidFill>
              </a:rPr>
              <a:t>Egg sacs</a:t>
            </a:r>
            <a:endParaRPr lang="en-US" sz="2000" b="0" dirty="0">
              <a:solidFill>
                <a:prstClr val="black"/>
              </a:solidFill>
            </a:endParaRPr>
          </a:p>
          <a:p>
            <a:pPr marL="407988" indent="-363538">
              <a:buFont typeface="Arial" panose="020B0604020202020204" pitchFamily="34" charset="0"/>
              <a:buChar char="•"/>
              <a:defRPr/>
            </a:pPr>
            <a:r>
              <a:rPr lang="en-GB" sz="2000" b="0" dirty="0">
                <a:solidFill>
                  <a:prstClr val="black"/>
                </a:solidFill>
              </a:rPr>
              <a:t>Animals, animal parts/ blood/excreta and reproductive components or parts thereof</a:t>
            </a:r>
            <a:endParaRPr lang="en-US" sz="2000" b="0" dirty="0">
              <a:solidFill>
                <a:prstClr val="black"/>
              </a:solidFill>
            </a:endParaRPr>
          </a:p>
          <a:p>
            <a:pPr marL="407988" indent="-363538">
              <a:buFont typeface="Arial" panose="020B0604020202020204" pitchFamily="34" charset="0"/>
              <a:buChar char="•"/>
              <a:defRPr/>
            </a:pPr>
            <a:r>
              <a:rPr lang="en-GB" sz="2000" b="0" dirty="0">
                <a:solidFill>
                  <a:prstClr val="black"/>
                </a:solidFill>
              </a:rPr>
              <a:t>Other contamination that shows visible signs of harbouring pests.</a:t>
            </a:r>
            <a:endParaRPr lang="en-US" sz="2000" b="0" dirty="0">
              <a:solidFill>
                <a:prstClr val="black"/>
              </a:solidFill>
            </a:endParaRPr>
          </a:p>
          <a:p>
            <a:pPr marL="0" indent="0">
              <a:spcBef>
                <a:spcPts val="1176"/>
              </a:spcBef>
              <a:defRPr/>
            </a:pPr>
            <a:endParaRPr lang="en-US" sz="2000" b="0" dirty="0">
              <a:solidFill>
                <a:prstClr val="black"/>
              </a:solidFill>
            </a:endParaRPr>
          </a:p>
        </p:txBody>
      </p:sp>
    </p:spTree>
    <p:extLst>
      <p:ext uri="{BB962C8B-B14F-4D97-AF65-F5344CB8AC3E}">
        <p14:creationId xmlns:p14="http://schemas.microsoft.com/office/powerpoint/2010/main" val="897103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a:extLst>
              <a:ext uri="{FF2B5EF4-FFF2-40B4-BE49-F238E27FC236}">
                <a16:creationId xmlns="" xmlns:a16="http://schemas.microsoft.com/office/drawing/2014/main" id="{434CD2AE-25A0-254C-AA7B-7AD71CF13DAE}"/>
              </a:ext>
            </a:extLst>
          </p:cNvPr>
          <p:cNvSpPr>
            <a:spLocks noGrp="1" noChangeArrowheads="1"/>
          </p:cNvSpPr>
          <p:nvPr>
            <p:ph type="title"/>
          </p:nvPr>
        </p:nvSpPr>
        <p:spPr>
          <a:xfrm>
            <a:off x="0" y="650712"/>
            <a:ext cx="9144000" cy="829887"/>
          </a:xfrm>
        </p:spPr>
        <p:txBody>
          <a:bodyPr>
            <a:noAutofit/>
          </a:bodyPr>
          <a:lstStyle/>
          <a:p>
            <a:r>
              <a:rPr lang="en-US" altLang="en-US" sz="2800" dirty="0">
                <a:solidFill>
                  <a:srgbClr val="165A30"/>
                </a:solidFill>
              </a:rPr>
              <a:t>Joint Industry Guidelines </a:t>
            </a:r>
            <a:r>
              <a:rPr lang="en-US" sz="2800" dirty="0">
                <a:solidFill>
                  <a:srgbClr val="165A30"/>
                </a:solidFill>
              </a:rPr>
              <a:t>cont’d</a:t>
            </a:r>
            <a:endParaRPr lang="en-US" altLang="en-US" sz="2800" i="1" dirty="0">
              <a:solidFill>
                <a:srgbClr val="165A30"/>
              </a:solidFill>
            </a:endParaRPr>
          </a:p>
        </p:txBody>
      </p:sp>
      <p:sp>
        <p:nvSpPr>
          <p:cNvPr id="3" name="Content Placeholder 2">
            <a:extLst>
              <a:ext uri="{FF2B5EF4-FFF2-40B4-BE49-F238E27FC236}">
                <a16:creationId xmlns="" xmlns:a16="http://schemas.microsoft.com/office/drawing/2014/main" id="{17248CF0-F80C-4B64-B1D5-CC1037EFDB4E}"/>
              </a:ext>
            </a:extLst>
          </p:cNvPr>
          <p:cNvSpPr>
            <a:spLocks noGrp="1"/>
          </p:cNvSpPr>
          <p:nvPr>
            <p:ph idx="1"/>
          </p:nvPr>
        </p:nvSpPr>
        <p:spPr>
          <a:xfrm>
            <a:off x="400692" y="1730340"/>
            <a:ext cx="8342616" cy="4343400"/>
          </a:xfrm>
        </p:spPr>
        <p:txBody>
          <a:bodyPr>
            <a:noAutofit/>
          </a:bodyPr>
          <a:lstStyle/>
          <a:p>
            <a:pPr marL="342900" indent="-342900">
              <a:buFont typeface="Arial" panose="020B0604020202020204" pitchFamily="34" charset="0"/>
              <a:buChar char="•"/>
              <a:defRPr/>
            </a:pPr>
            <a:r>
              <a:rPr lang="en-US" sz="2600" b="0" dirty="0"/>
              <a:t>Contain recommendations on cleaning methods for various types of visible pest contamination.</a:t>
            </a:r>
          </a:p>
          <a:p>
            <a:pPr marL="342900" indent="-342900">
              <a:buFont typeface="Arial" panose="020B0604020202020204" pitchFamily="34" charset="0"/>
              <a:buChar char="•"/>
              <a:defRPr/>
            </a:pPr>
            <a:r>
              <a:rPr lang="en-US" sz="2600" b="0" dirty="0"/>
              <a:t>In cases of doubt, local National Plant Protection Office or Quarantine Office should be contacted.</a:t>
            </a:r>
          </a:p>
          <a:p>
            <a:pPr marL="342900" indent="-342900">
              <a:buFont typeface="Arial" panose="020B0604020202020204" pitchFamily="34" charset="0"/>
              <a:buChar char="•"/>
              <a:defRPr/>
            </a:pPr>
            <a:r>
              <a:rPr lang="en-US" sz="2600" b="0" dirty="0"/>
              <a:t>Do not replace local regulatory pest contamination measures and requirements.</a:t>
            </a:r>
          </a:p>
          <a:p>
            <a:pPr marL="342900" indent="-342900">
              <a:buFont typeface="Arial" panose="020B0604020202020204" pitchFamily="34" charset="0"/>
              <a:buChar char="•"/>
              <a:defRPr/>
            </a:pPr>
            <a:r>
              <a:rPr lang="en-US" sz="2600" b="0" dirty="0"/>
              <a:t>Do not replace individual container operators’ cleaning guidelines.</a:t>
            </a:r>
          </a:p>
          <a:p>
            <a:pPr marL="342900" indent="-342900">
              <a:buFont typeface="Arial" panose="020B0604020202020204" pitchFamily="34" charset="0"/>
              <a:buChar char="•"/>
              <a:defRPr/>
            </a:pPr>
            <a:r>
              <a:rPr lang="en-US" sz="2600" b="0" dirty="0"/>
              <a:t>Are additional to industry guidelines regarding non-pest contamination of containers.</a:t>
            </a:r>
          </a:p>
          <a:p>
            <a:pPr marL="0" indent="0">
              <a:buFontTx/>
              <a:buNone/>
              <a:defRPr/>
            </a:pPr>
            <a:r>
              <a:rPr lang="en-US" sz="2400" dirty="0"/>
              <a:t> </a:t>
            </a:r>
          </a:p>
        </p:txBody>
      </p:sp>
    </p:spTree>
    <p:extLst>
      <p:ext uri="{BB962C8B-B14F-4D97-AF65-F5344CB8AC3E}">
        <p14:creationId xmlns:p14="http://schemas.microsoft.com/office/powerpoint/2010/main" val="1498732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BC72CB-2DA0-DF42-A9A9-8679DF49371D}"/>
              </a:ext>
            </a:extLst>
          </p:cNvPr>
          <p:cNvSpPr>
            <a:spLocks noGrp="1"/>
          </p:cNvSpPr>
          <p:nvPr>
            <p:ph type="title"/>
          </p:nvPr>
        </p:nvSpPr>
        <p:spPr>
          <a:xfrm>
            <a:off x="457200" y="716280"/>
            <a:ext cx="8229600" cy="914400"/>
          </a:xfrm>
        </p:spPr>
        <p:txBody>
          <a:bodyPr>
            <a:normAutofit/>
          </a:bodyPr>
          <a:lstStyle/>
          <a:p>
            <a:r>
              <a:rPr lang="en-GB" sz="2800" dirty="0">
                <a:solidFill>
                  <a:srgbClr val="165A30"/>
                </a:solidFill>
              </a:rPr>
              <a:t>Sea Containers Task Force (SCTF)</a:t>
            </a:r>
            <a:endParaRPr lang="en-US" sz="2800" dirty="0">
              <a:solidFill>
                <a:srgbClr val="165A30"/>
              </a:solidFill>
            </a:endParaRPr>
          </a:p>
        </p:txBody>
      </p:sp>
      <p:sp>
        <p:nvSpPr>
          <p:cNvPr id="3" name="Content Placeholder 2">
            <a:extLst>
              <a:ext uri="{FF2B5EF4-FFF2-40B4-BE49-F238E27FC236}">
                <a16:creationId xmlns="" xmlns:a16="http://schemas.microsoft.com/office/drawing/2014/main" id="{9EC58194-F3A6-6348-A98C-E8CEC719760A}"/>
              </a:ext>
            </a:extLst>
          </p:cNvPr>
          <p:cNvSpPr>
            <a:spLocks noGrp="1"/>
          </p:cNvSpPr>
          <p:nvPr>
            <p:ph idx="1"/>
          </p:nvPr>
        </p:nvSpPr>
        <p:spPr>
          <a:xfrm>
            <a:off x="457200" y="1871749"/>
            <a:ext cx="8229600" cy="3124200"/>
          </a:xfrm>
        </p:spPr>
        <p:txBody>
          <a:bodyPr>
            <a:normAutofit/>
          </a:bodyPr>
          <a:lstStyle/>
          <a:p>
            <a:pPr marL="457200" lvl="0" indent="-457200">
              <a:spcBef>
                <a:spcPts val="1200"/>
              </a:spcBef>
              <a:buFont typeface="Arial" panose="020B0604020202020204" pitchFamily="34" charset="0"/>
              <a:buChar char="•"/>
            </a:pPr>
            <a:r>
              <a:rPr lang="en-NZ" b="0" dirty="0"/>
              <a:t>The SCTF is an IC Sub-group </a:t>
            </a:r>
          </a:p>
          <a:p>
            <a:pPr marL="457200" lvl="0" indent="-457200">
              <a:spcBef>
                <a:spcPts val="1200"/>
              </a:spcBef>
              <a:buFont typeface="Arial" panose="020B0604020202020204" pitchFamily="34" charset="0"/>
              <a:buChar char="•"/>
            </a:pPr>
            <a:r>
              <a:rPr lang="en-NZ" b="0" dirty="0"/>
              <a:t>The SCTF purpose is to supervise and direct the implementation of the Sea Containers Complementary Action Plan </a:t>
            </a:r>
            <a:r>
              <a:rPr lang="en-GB" b="0" dirty="0"/>
              <a:t>endorsed by CPM 12, overseen by the IC</a:t>
            </a:r>
          </a:p>
          <a:p>
            <a:pPr marL="457200" lvl="0" indent="-457200">
              <a:spcBef>
                <a:spcPts val="1200"/>
              </a:spcBef>
              <a:buFont typeface="Arial" panose="020B0604020202020204" pitchFamily="34" charset="0"/>
              <a:buChar char="•"/>
            </a:pPr>
            <a:r>
              <a:rPr lang="en-GB" b="0" dirty="0"/>
              <a:t>The SCTF will operate for a temporary period, at the latest until CPM-16 in 2021</a:t>
            </a:r>
          </a:p>
          <a:p>
            <a:pPr>
              <a:spcBef>
                <a:spcPts val="1200"/>
              </a:spcBef>
            </a:pPr>
            <a:endParaRPr lang="en-US" sz="2400" b="0" dirty="0"/>
          </a:p>
        </p:txBody>
      </p:sp>
    </p:spTree>
    <p:extLst>
      <p:ext uri="{BB962C8B-B14F-4D97-AF65-F5344CB8AC3E}">
        <p14:creationId xmlns:p14="http://schemas.microsoft.com/office/powerpoint/2010/main" val="2393060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05BBF-3607-B34A-8B7E-1027E55A8BD0}"/>
              </a:ext>
            </a:extLst>
          </p:cNvPr>
          <p:cNvSpPr>
            <a:spLocks noGrp="1"/>
          </p:cNvSpPr>
          <p:nvPr>
            <p:ph type="title"/>
          </p:nvPr>
        </p:nvSpPr>
        <p:spPr>
          <a:xfrm>
            <a:off x="457200" y="665018"/>
            <a:ext cx="8229600" cy="782782"/>
          </a:xfrm>
        </p:spPr>
        <p:txBody>
          <a:bodyPr>
            <a:normAutofit/>
          </a:bodyPr>
          <a:lstStyle/>
          <a:p>
            <a:r>
              <a:rPr lang="en-US" sz="2800" dirty="0">
                <a:solidFill>
                  <a:srgbClr val="165A30"/>
                </a:solidFill>
              </a:rPr>
              <a:t>SCTF Key Tasks </a:t>
            </a:r>
            <a:endParaRPr lang="en-US" sz="2800" strike="sngStrike" dirty="0">
              <a:solidFill>
                <a:srgbClr val="165A30"/>
              </a:solidFill>
            </a:endParaRPr>
          </a:p>
        </p:txBody>
      </p:sp>
      <p:sp>
        <p:nvSpPr>
          <p:cNvPr id="3" name="Content Placeholder 2">
            <a:extLst>
              <a:ext uri="{FF2B5EF4-FFF2-40B4-BE49-F238E27FC236}">
                <a16:creationId xmlns="" xmlns:a16="http://schemas.microsoft.com/office/drawing/2014/main" id="{1A154FB8-D34E-F649-87F3-227E331D84BF}"/>
              </a:ext>
            </a:extLst>
          </p:cNvPr>
          <p:cNvSpPr>
            <a:spLocks noGrp="1"/>
          </p:cNvSpPr>
          <p:nvPr>
            <p:ph idx="1"/>
          </p:nvPr>
        </p:nvSpPr>
        <p:spPr>
          <a:xfrm>
            <a:off x="212447" y="1617224"/>
            <a:ext cx="8229600" cy="4876800"/>
          </a:xfrm>
        </p:spPr>
        <p:txBody>
          <a:bodyPr>
            <a:normAutofit/>
          </a:bodyPr>
          <a:lstStyle/>
          <a:p>
            <a:pPr marL="514350" lvl="0" indent="-514350">
              <a:lnSpc>
                <a:spcPct val="110000"/>
              </a:lnSpc>
              <a:spcBef>
                <a:spcPts val="0"/>
              </a:spcBef>
              <a:buFont typeface="+mj-lt"/>
              <a:buAutoNum type="arabicPeriod"/>
            </a:pPr>
            <a:r>
              <a:rPr lang="en-GB" sz="2600" b="0" dirty="0"/>
              <a:t>Measuring</a:t>
            </a:r>
            <a:r>
              <a:rPr lang="en-US" sz="2600" b="0" dirty="0"/>
              <a:t> the impact of the</a:t>
            </a:r>
            <a:r>
              <a:rPr lang="en-GB" sz="2600" b="0" dirty="0"/>
              <a:t> CTU Code by:</a:t>
            </a:r>
            <a:endParaRPr lang="en-US" sz="2600" b="0" dirty="0"/>
          </a:p>
          <a:p>
            <a:pPr marL="857250" lvl="1" indent="-457200"/>
            <a:r>
              <a:rPr lang="en-GB" sz="2600" b="0" dirty="0"/>
              <a:t>The development of a joint IPPC/IMO/Industry protocol for the collection of data related to contamination of sea containers</a:t>
            </a:r>
          </a:p>
          <a:p>
            <a:pPr marL="857250" lvl="1" indent="-457200"/>
            <a:r>
              <a:rPr lang="en-GB" sz="2600" b="0" dirty="0"/>
              <a:t>Monitoring the uptake and implementation of the  CTU Code </a:t>
            </a:r>
          </a:p>
          <a:p>
            <a:pPr marL="857250" lvl="1" indent="-457200"/>
            <a:r>
              <a:rPr lang="en-US" sz="2600" b="0" dirty="0"/>
              <a:t>Verifying the efficacy of the CTU Code in ensuring the arrival of clean sea container</a:t>
            </a:r>
            <a:endParaRPr lang="en-SG" sz="2600" b="0" dirty="0">
              <a:solidFill>
                <a:srgbClr val="FF0000"/>
              </a:solidFill>
            </a:endParaRPr>
          </a:p>
          <a:p>
            <a:pPr marL="400050" lvl="1" indent="0">
              <a:buNone/>
            </a:pPr>
            <a:endParaRPr lang="en-GB" sz="2400" b="0" dirty="0"/>
          </a:p>
        </p:txBody>
      </p:sp>
    </p:spTree>
    <p:extLst>
      <p:ext uri="{BB962C8B-B14F-4D97-AF65-F5344CB8AC3E}">
        <p14:creationId xmlns:p14="http://schemas.microsoft.com/office/powerpoint/2010/main" val="2828571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7DEAEE-DCCF-144F-A371-6EE15737F0E9}"/>
              </a:ext>
            </a:extLst>
          </p:cNvPr>
          <p:cNvSpPr>
            <a:spLocks noGrp="1"/>
          </p:cNvSpPr>
          <p:nvPr>
            <p:ph type="title"/>
          </p:nvPr>
        </p:nvSpPr>
        <p:spPr>
          <a:xfrm>
            <a:off x="457200" y="566651"/>
            <a:ext cx="8229600" cy="630382"/>
          </a:xfrm>
        </p:spPr>
        <p:txBody>
          <a:bodyPr>
            <a:normAutofit/>
          </a:bodyPr>
          <a:lstStyle/>
          <a:p>
            <a:r>
              <a:rPr lang="en-US" sz="2800" dirty="0">
                <a:solidFill>
                  <a:srgbClr val="165A30"/>
                </a:solidFill>
              </a:rPr>
              <a:t>SCTF Key Tasks cont’d.</a:t>
            </a:r>
          </a:p>
        </p:txBody>
      </p:sp>
      <p:sp>
        <p:nvSpPr>
          <p:cNvPr id="3" name="Content Placeholder 2">
            <a:extLst>
              <a:ext uri="{FF2B5EF4-FFF2-40B4-BE49-F238E27FC236}">
                <a16:creationId xmlns="" xmlns:a16="http://schemas.microsoft.com/office/drawing/2014/main" id="{2D5B427A-B08A-F641-87CC-D3742D4890A4}"/>
              </a:ext>
            </a:extLst>
          </p:cNvPr>
          <p:cNvSpPr>
            <a:spLocks noGrp="1"/>
          </p:cNvSpPr>
          <p:nvPr>
            <p:ph idx="1"/>
          </p:nvPr>
        </p:nvSpPr>
        <p:spPr>
          <a:xfrm>
            <a:off x="261990" y="1321724"/>
            <a:ext cx="8512139" cy="4876800"/>
          </a:xfrm>
        </p:spPr>
        <p:txBody>
          <a:bodyPr>
            <a:noAutofit/>
          </a:bodyPr>
          <a:lstStyle/>
          <a:p>
            <a:pPr marL="0" indent="0"/>
            <a:r>
              <a:rPr lang="en-GB" sz="2500" b="0" dirty="0"/>
              <a:t>2. Increasing awareness of pest risks of sea containers through:</a:t>
            </a:r>
          </a:p>
          <a:p>
            <a:pPr marL="857250" lvl="1" indent="-457200"/>
            <a:r>
              <a:rPr lang="en-GB" sz="2500" b="0" dirty="0"/>
              <a:t>Publication of the data of the (previous) Sea Container EWG</a:t>
            </a:r>
          </a:p>
          <a:p>
            <a:pPr marL="857250" lvl="1" indent="-457200"/>
            <a:endParaRPr lang="en-SG" sz="2500" b="0" dirty="0"/>
          </a:p>
          <a:p>
            <a:pPr marL="857250" lvl="1" indent="-457200"/>
            <a:r>
              <a:rPr lang="en-GB" sz="2500" b="0" dirty="0"/>
              <a:t>Requesting countries that have data on contamination to make it publicly available</a:t>
            </a:r>
          </a:p>
          <a:p>
            <a:pPr marL="857250" lvl="1" indent="-457200"/>
            <a:endParaRPr lang="en-SG" sz="2500" b="0" dirty="0"/>
          </a:p>
          <a:p>
            <a:pPr marL="857250" lvl="1" indent="-457200"/>
            <a:r>
              <a:rPr lang="en-GB" sz="2500" b="0" dirty="0"/>
              <a:t>Calling for and publication of pest risk management guidance material for sea containers</a:t>
            </a:r>
          </a:p>
          <a:p>
            <a:pPr marL="857250" lvl="1" indent="-457200"/>
            <a:endParaRPr lang="en-SG" sz="2500" b="0" dirty="0"/>
          </a:p>
          <a:p>
            <a:pPr marL="857250" lvl="1" indent="-457200"/>
            <a:r>
              <a:rPr lang="en-GB" sz="2500" b="0" dirty="0"/>
              <a:t>Encouraging NPPOs to inform industry on the risks and possible international actions to manage pest risks associated with sea containers</a:t>
            </a:r>
            <a:endParaRPr lang="en-SG" sz="2500" b="0" dirty="0"/>
          </a:p>
        </p:txBody>
      </p:sp>
    </p:spTree>
    <p:extLst>
      <p:ext uri="{BB962C8B-B14F-4D97-AF65-F5344CB8AC3E}">
        <p14:creationId xmlns:p14="http://schemas.microsoft.com/office/powerpoint/2010/main" val="29562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7DEAEE-DCCF-144F-A371-6EE15737F0E9}"/>
              </a:ext>
            </a:extLst>
          </p:cNvPr>
          <p:cNvSpPr>
            <a:spLocks noGrp="1"/>
          </p:cNvSpPr>
          <p:nvPr>
            <p:ph type="title"/>
          </p:nvPr>
        </p:nvSpPr>
        <p:spPr>
          <a:xfrm>
            <a:off x="473826" y="533400"/>
            <a:ext cx="8229600" cy="914400"/>
          </a:xfrm>
        </p:spPr>
        <p:txBody>
          <a:bodyPr>
            <a:normAutofit/>
          </a:bodyPr>
          <a:lstStyle/>
          <a:p>
            <a:r>
              <a:rPr lang="en-US" sz="2800" dirty="0">
                <a:solidFill>
                  <a:srgbClr val="165A30"/>
                </a:solidFill>
              </a:rPr>
              <a:t>SCTF Key Tasks cont’d.</a:t>
            </a:r>
          </a:p>
        </p:txBody>
      </p:sp>
      <p:sp>
        <p:nvSpPr>
          <p:cNvPr id="3" name="Content Placeholder 2">
            <a:extLst>
              <a:ext uri="{FF2B5EF4-FFF2-40B4-BE49-F238E27FC236}">
                <a16:creationId xmlns="" xmlns:a16="http://schemas.microsoft.com/office/drawing/2014/main" id="{2D5B427A-B08A-F641-87CC-D3742D4890A4}"/>
              </a:ext>
            </a:extLst>
          </p:cNvPr>
          <p:cNvSpPr>
            <a:spLocks noGrp="1"/>
          </p:cNvSpPr>
          <p:nvPr>
            <p:ph idx="1"/>
          </p:nvPr>
        </p:nvSpPr>
        <p:spPr>
          <a:xfrm>
            <a:off x="250005" y="1467492"/>
            <a:ext cx="8229600" cy="4876800"/>
          </a:xfrm>
        </p:spPr>
        <p:txBody>
          <a:bodyPr>
            <a:noAutofit/>
          </a:bodyPr>
          <a:lstStyle/>
          <a:p>
            <a:pPr marL="457200" indent="-457200">
              <a:buFont typeface="+mj-lt"/>
              <a:buAutoNum type="arabicPeriod" startAt="3"/>
            </a:pPr>
            <a:r>
              <a:rPr lang="en-US" sz="2500" b="0" dirty="0"/>
              <a:t>Providing information on pest risks of sea containers and their  management</a:t>
            </a:r>
          </a:p>
          <a:p>
            <a:pPr marL="457200" indent="-457200">
              <a:buFont typeface="+mj-lt"/>
              <a:buAutoNum type="arabicPeriod" startAt="3"/>
            </a:pPr>
            <a:r>
              <a:rPr lang="en-US" sz="2500" b="0" dirty="0"/>
              <a:t>Coordinating with contracting parties, regional plant protection organizations (RPPOs), industry and other international organizations</a:t>
            </a:r>
          </a:p>
          <a:p>
            <a:pPr marL="457200" indent="-457200">
              <a:buFont typeface="+mj-lt"/>
              <a:buAutoNum type="arabicPeriod" startAt="3"/>
            </a:pPr>
            <a:r>
              <a:rPr lang="en-US" sz="2500" b="0" dirty="0"/>
              <a:t>Establishing a mechanism for contracting parties to report to Commission on Phytosanitary Measures (CPM) on their progress and achievements</a:t>
            </a:r>
          </a:p>
          <a:p>
            <a:pPr marL="457200" indent="-457200">
              <a:buFont typeface="+mj-lt"/>
              <a:buAutoNum type="arabicPeriod" startAt="3"/>
            </a:pPr>
            <a:r>
              <a:rPr lang="en-US" sz="2500" b="0" dirty="0"/>
              <a:t>Providing advice on how the Cargo Transport Unit (CTU) Code or any other instrument could be updated.</a:t>
            </a:r>
          </a:p>
          <a:p>
            <a:pPr marL="0" indent="0"/>
            <a:endParaRPr lang="en-GB" sz="2400" b="0" dirty="0"/>
          </a:p>
        </p:txBody>
      </p:sp>
    </p:spTree>
    <p:extLst>
      <p:ext uri="{BB962C8B-B14F-4D97-AF65-F5344CB8AC3E}">
        <p14:creationId xmlns:p14="http://schemas.microsoft.com/office/powerpoint/2010/main" val="1939736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B0ABE4-5C91-FA4D-9764-B9CFC4B0247F}"/>
              </a:ext>
            </a:extLst>
          </p:cNvPr>
          <p:cNvSpPr txBox="1">
            <a:spLocks/>
          </p:cNvSpPr>
          <p:nvPr/>
        </p:nvSpPr>
        <p:spPr>
          <a:xfrm>
            <a:off x="457200" y="766156"/>
            <a:ext cx="8229600" cy="609600"/>
          </a:xfrm>
          <a:prstGeom prst="rect">
            <a:avLst/>
          </a:prstGeom>
        </p:spPr>
        <p:txBody>
          <a:bodyPr/>
          <a:lst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eaLnBrk="1" hangingPunct="1">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dirty="0">
                <a:solidFill>
                  <a:srgbClr val="165A30"/>
                </a:solidFill>
                <a:latin typeface="Calibri (body)"/>
              </a:rPr>
              <a:t>SCTF ongoing actions</a:t>
            </a:r>
          </a:p>
        </p:txBody>
      </p:sp>
      <p:sp>
        <p:nvSpPr>
          <p:cNvPr id="3" name="TextBox 2">
            <a:extLst>
              <a:ext uri="{FF2B5EF4-FFF2-40B4-BE49-F238E27FC236}">
                <a16:creationId xmlns="" xmlns:a16="http://schemas.microsoft.com/office/drawing/2014/main" id="{0E93D28C-DDB0-C944-9DF0-BB55714FB9A7}"/>
              </a:ext>
            </a:extLst>
          </p:cNvPr>
          <p:cNvSpPr txBox="1"/>
          <p:nvPr/>
        </p:nvSpPr>
        <p:spPr>
          <a:xfrm>
            <a:off x="289560" y="1262740"/>
            <a:ext cx="8564880" cy="5755422"/>
          </a:xfrm>
          <a:prstGeom prst="rect">
            <a:avLst/>
          </a:prstGeom>
          <a:noFill/>
        </p:spPr>
        <p:txBody>
          <a:bodyPr wrap="square" rtlCol="0">
            <a:spAutoFit/>
          </a:bodyPr>
          <a:lstStyle/>
          <a:p>
            <a:r>
              <a:rPr lang="en-US" sz="2400" b="1" dirty="0">
                <a:latin typeface="+mn-lt"/>
              </a:rPr>
              <a:t>Monitoring uptake and efficacy of the CTU </a:t>
            </a:r>
            <a:r>
              <a:rPr lang="en-US" sz="2400" b="1" dirty="0" smtClean="0">
                <a:latin typeface="+mn-lt"/>
              </a:rPr>
              <a:t>Code</a:t>
            </a:r>
          </a:p>
          <a:p>
            <a:endParaRPr lang="en-US" sz="2500" dirty="0" smtClean="0">
              <a:latin typeface="+mn-lt"/>
            </a:endParaRPr>
          </a:p>
          <a:p>
            <a:pPr marL="342900" indent="-342900">
              <a:buFont typeface="Arial" panose="020B0604020202020204" pitchFamily="34" charset="0"/>
              <a:buChar char="•"/>
            </a:pPr>
            <a:r>
              <a:rPr lang="en-US" sz="2500" dirty="0">
                <a:latin typeface="+mn-lt"/>
              </a:rPr>
              <a:t>S</a:t>
            </a:r>
            <a:r>
              <a:rPr lang="en-US" sz="2500" dirty="0" smtClean="0">
                <a:latin typeface="+mn-lt"/>
              </a:rPr>
              <a:t>ea </a:t>
            </a:r>
            <a:r>
              <a:rPr lang="en-US" sz="2500" dirty="0">
                <a:latin typeface="+mn-lt"/>
              </a:rPr>
              <a:t>container cleanliness </a:t>
            </a:r>
            <a:r>
              <a:rPr lang="en-US" sz="2500" dirty="0" smtClean="0">
                <a:latin typeface="+mn-lt"/>
              </a:rPr>
              <a:t>surveys performed by NPPOs</a:t>
            </a:r>
          </a:p>
          <a:p>
            <a:pPr marL="342900" indent="-342900">
              <a:buFont typeface="Arial" panose="020B0604020202020204" pitchFamily="34" charset="0"/>
              <a:buChar char="•"/>
            </a:pPr>
            <a:endParaRPr lang="en-US" sz="2500" dirty="0">
              <a:latin typeface="+mn-lt"/>
            </a:endParaRPr>
          </a:p>
          <a:p>
            <a:pPr marL="342900" indent="-342900">
              <a:buFont typeface="Arial" panose="020B0604020202020204" pitchFamily="34" charset="0"/>
              <a:buChar char="•"/>
            </a:pPr>
            <a:r>
              <a:rPr lang="en-US" sz="2500" dirty="0" smtClean="0">
                <a:latin typeface="+mn-lt"/>
              </a:rPr>
              <a:t>Industry </a:t>
            </a:r>
            <a:r>
              <a:rPr lang="en-US" sz="2500" dirty="0">
                <a:latin typeface="+mn-lt"/>
              </a:rPr>
              <a:t>monitoring of contaminated containers </a:t>
            </a:r>
            <a:endParaRPr lang="en-US" sz="2500" dirty="0" smtClean="0">
              <a:latin typeface="+mn-lt"/>
            </a:endParaRPr>
          </a:p>
          <a:p>
            <a:endParaRPr lang="en-US" sz="2500" dirty="0">
              <a:latin typeface="+mn-lt"/>
            </a:endParaRPr>
          </a:p>
          <a:p>
            <a:pPr marL="342900" indent="-342900">
              <a:buFont typeface="Arial" panose="020B0604020202020204" pitchFamily="34" charset="0"/>
              <a:buChar char="•"/>
            </a:pPr>
            <a:r>
              <a:rPr lang="en-US" sz="2500" dirty="0">
                <a:latin typeface="+mn-lt"/>
              </a:rPr>
              <a:t>Engage industry at various forums</a:t>
            </a:r>
          </a:p>
          <a:p>
            <a:pPr marL="742950" lvl="1" indent="-285750">
              <a:buFont typeface="Arial" panose="020B0604020202020204" pitchFamily="34" charset="0"/>
              <a:buChar char="•"/>
            </a:pPr>
            <a:endParaRPr lang="en-US" sz="2500" dirty="0">
              <a:latin typeface="+mn-lt"/>
            </a:endParaRPr>
          </a:p>
          <a:p>
            <a:pPr marL="342900" indent="-342900">
              <a:buFont typeface="Arial" panose="020B0604020202020204" pitchFamily="34" charset="0"/>
              <a:buChar char="•"/>
            </a:pPr>
            <a:r>
              <a:rPr lang="en-US" sz="2500" dirty="0">
                <a:latin typeface="+mn-lt"/>
              </a:rPr>
              <a:t>Industry cleaning guidelines revision (e.g</a:t>
            </a:r>
            <a:r>
              <a:rPr lang="en-US" sz="2500" dirty="0" smtClean="0">
                <a:latin typeface="+mn-lt"/>
              </a:rPr>
              <a:t>. Institute </a:t>
            </a:r>
            <a:r>
              <a:rPr lang="en-US" sz="2500" dirty="0">
                <a:latin typeface="+mn-lt"/>
              </a:rPr>
              <a:t>of International Container Lessors (IICL))</a:t>
            </a:r>
          </a:p>
          <a:p>
            <a:pPr marL="742950" lvl="1" indent="-285750">
              <a:buFont typeface="Arial" panose="020B0604020202020204" pitchFamily="34" charset="0"/>
              <a:buChar char="•"/>
            </a:pPr>
            <a:endParaRPr lang="en-US" sz="2500" dirty="0">
              <a:latin typeface="+mn-lt"/>
            </a:endParaRPr>
          </a:p>
          <a:p>
            <a:pPr marL="342900" indent="-342900">
              <a:buFont typeface="Arial" panose="020B0604020202020204" pitchFamily="34" charset="0"/>
              <a:buChar char="•"/>
            </a:pPr>
            <a:r>
              <a:rPr lang="en-US" sz="2500" dirty="0">
                <a:latin typeface="+mn-lt"/>
              </a:rPr>
              <a:t>Questionnaire to determine regulatory basis for NPPO container monitoring</a:t>
            </a:r>
          </a:p>
          <a:p>
            <a:endParaRPr lang="en-US" sz="2200" dirty="0">
              <a:latin typeface="+mn-lt"/>
            </a:endParaRPr>
          </a:p>
          <a:p>
            <a:endParaRPr lang="en-US" sz="2200" dirty="0"/>
          </a:p>
        </p:txBody>
      </p:sp>
    </p:spTree>
    <p:extLst>
      <p:ext uri="{BB962C8B-B14F-4D97-AF65-F5344CB8AC3E}">
        <p14:creationId xmlns:p14="http://schemas.microsoft.com/office/powerpoint/2010/main" val="2501275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B0ABE4-5C91-FA4D-9764-B9CFC4B0247F}"/>
              </a:ext>
            </a:extLst>
          </p:cNvPr>
          <p:cNvSpPr txBox="1">
            <a:spLocks/>
          </p:cNvSpPr>
          <p:nvPr/>
        </p:nvSpPr>
        <p:spPr>
          <a:xfrm>
            <a:off x="448056" y="903976"/>
            <a:ext cx="8229600" cy="609600"/>
          </a:xfrm>
          <a:prstGeom prst="rect">
            <a:avLst/>
          </a:prstGeom>
        </p:spPr>
        <p:txBody>
          <a:bodyPr/>
          <a:lst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eaLnBrk="1" hangingPunct="1">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dirty="0">
                <a:solidFill>
                  <a:srgbClr val="165A30"/>
                </a:solidFill>
                <a:latin typeface="Calibri (body)"/>
              </a:rPr>
              <a:t>SCTF ongoing actions</a:t>
            </a:r>
          </a:p>
        </p:txBody>
      </p:sp>
      <p:sp>
        <p:nvSpPr>
          <p:cNvPr id="3" name="TextBox 2">
            <a:extLst>
              <a:ext uri="{FF2B5EF4-FFF2-40B4-BE49-F238E27FC236}">
                <a16:creationId xmlns="" xmlns:a16="http://schemas.microsoft.com/office/drawing/2014/main" id="{0E93D28C-DDB0-C944-9DF0-BB55714FB9A7}"/>
              </a:ext>
            </a:extLst>
          </p:cNvPr>
          <p:cNvSpPr txBox="1"/>
          <p:nvPr/>
        </p:nvSpPr>
        <p:spPr>
          <a:xfrm>
            <a:off x="448056" y="1713082"/>
            <a:ext cx="8564880" cy="4478149"/>
          </a:xfrm>
          <a:prstGeom prst="rect">
            <a:avLst/>
          </a:prstGeom>
          <a:noFill/>
        </p:spPr>
        <p:txBody>
          <a:bodyPr wrap="square" rtlCol="0">
            <a:spAutoFit/>
          </a:bodyPr>
          <a:lstStyle/>
          <a:p>
            <a:r>
              <a:rPr lang="en-US" sz="2700" b="1" dirty="0">
                <a:latin typeface="+mn-lt"/>
              </a:rPr>
              <a:t>Communication/Increasing Awareness</a:t>
            </a:r>
          </a:p>
          <a:p>
            <a:pPr marL="342900" indent="-342900">
              <a:buFont typeface="Arial" panose="020B0604020202020204" pitchFamily="34" charset="0"/>
              <a:buChar char="•"/>
            </a:pPr>
            <a:endParaRPr lang="en-US" sz="2700" b="1" dirty="0">
              <a:latin typeface="+mn-lt"/>
            </a:endParaRPr>
          </a:p>
          <a:p>
            <a:pPr marL="342900" lvl="0" indent="-342900">
              <a:buFont typeface="Arial" panose="020B0604020202020204" pitchFamily="34" charset="0"/>
              <a:buChar char="•"/>
            </a:pPr>
            <a:r>
              <a:rPr lang="en-US" sz="2500" dirty="0">
                <a:solidFill>
                  <a:prstClr val="black"/>
                </a:solidFill>
                <a:latin typeface="Calibri" panose="020F0502020204030204"/>
              </a:rPr>
              <a:t>Guidelines on s</a:t>
            </a:r>
            <a:r>
              <a:rPr lang="en-US" sz="2500" dirty="0" smtClean="0">
                <a:solidFill>
                  <a:prstClr val="black"/>
                </a:solidFill>
                <a:latin typeface="Calibri" panose="020F0502020204030204"/>
              </a:rPr>
              <a:t>ea container surveys for NPPOs</a:t>
            </a:r>
          </a:p>
          <a:p>
            <a:pPr lvl="0"/>
            <a:endParaRPr lang="en-US" sz="2700" dirty="0">
              <a:latin typeface="+mn-lt"/>
            </a:endParaRPr>
          </a:p>
          <a:p>
            <a:pPr marL="342900" indent="-342900">
              <a:buFont typeface="Arial" panose="020B0604020202020204" pitchFamily="34" charset="0"/>
              <a:buChar char="•"/>
            </a:pPr>
            <a:r>
              <a:rPr lang="en-US" sz="2700" dirty="0">
                <a:latin typeface="+mn-lt"/>
              </a:rPr>
              <a:t>Encourage best practice sharing</a:t>
            </a:r>
          </a:p>
          <a:p>
            <a:pPr marL="800100" lvl="1" indent="-342900">
              <a:buFont typeface="Arial" panose="020B0604020202020204" pitchFamily="34" charset="0"/>
              <a:buChar char="•"/>
            </a:pPr>
            <a:endParaRPr lang="en-US" sz="2700" dirty="0">
              <a:latin typeface="+mn-lt"/>
            </a:endParaRPr>
          </a:p>
          <a:p>
            <a:pPr marL="342900" indent="-342900">
              <a:buFont typeface="Arial" panose="020B0604020202020204" pitchFamily="34" charset="0"/>
              <a:buChar char="•"/>
            </a:pPr>
            <a:r>
              <a:rPr lang="en-US" sz="2700" dirty="0">
                <a:latin typeface="+mn-lt"/>
              </a:rPr>
              <a:t>Use of social media</a:t>
            </a:r>
          </a:p>
          <a:p>
            <a:pPr marL="342900" indent="-342900">
              <a:buFont typeface="Arial" panose="020B0604020202020204" pitchFamily="34" charset="0"/>
              <a:buChar char="•"/>
            </a:pPr>
            <a:endParaRPr lang="en-US" sz="2700" dirty="0">
              <a:latin typeface="+mn-lt"/>
            </a:endParaRPr>
          </a:p>
          <a:p>
            <a:pPr marL="342900" indent="-342900">
              <a:buFont typeface="Arial" panose="020B0604020202020204" pitchFamily="34" charset="0"/>
              <a:buChar char="•"/>
            </a:pPr>
            <a:r>
              <a:rPr lang="en-US" sz="2700" dirty="0">
                <a:latin typeface="+mn-lt"/>
              </a:rPr>
              <a:t>Factsheets</a:t>
            </a:r>
          </a:p>
          <a:p>
            <a:endParaRPr lang="en-US" sz="2200" dirty="0">
              <a:latin typeface="+mn-lt"/>
            </a:endParaRPr>
          </a:p>
          <a:p>
            <a:endParaRPr lang="en-US" sz="2200" dirty="0"/>
          </a:p>
        </p:txBody>
      </p:sp>
    </p:spTree>
    <p:extLst>
      <p:ext uri="{BB962C8B-B14F-4D97-AF65-F5344CB8AC3E}">
        <p14:creationId xmlns:p14="http://schemas.microsoft.com/office/powerpoint/2010/main" val="3885685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B0ABE4-5C91-FA4D-9764-B9CFC4B0247F}"/>
              </a:ext>
            </a:extLst>
          </p:cNvPr>
          <p:cNvSpPr txBox="1">
            <a:spLocks/>
          </p:cNvSpPr>
          <p:nvPr/>
        </p:nvSpPr>
        <p:spPr>
          <a:xfrm>
            <a:off x="449317" y="649778"/>
            <a:ext cx="8229600" cy="609600"/>
          </a:xfrm>
          <a:prstGeom prst="rect">
            <a:avLst/>
          </a:prstGeom>
        </p:spPr>
        <p:txBody>
          <a:bodyPr/>
          <a:lst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800" dirty="0">
                <a:solidFill>
                  <a:srgbClr val="165A30"/>
                </a:solidFill>
                <a:latin typeface="Calibri (body)"/>
              </a:rPr>
              <a:t>SCTF ongoing actions</a:t>
            </a:r>
          </a:p>
        </p:txBody>
      </p:sp>
      <p:sp>
        <p:nvSpPr>
          <p:cNvPr id="3" name="TextBox 2">
            <a:extLst>
              <a:ext uri="{FF2B5EF4-FFF2-40B4-BE49-F238E27FC236}">
                <a16:creationId xmlns="" xmlns:a16="http://schemas.microsoft.com/office/drawing/2014/main" id="{0E93D28C-DDB0-C944-9DF0-BB55714FB9A7}"/>
              </a:ext>
            </a:extLst>
          </p:cNvPr>
          <p:cNvSpPr txBox="1"/>
          <p:nvPr/>
        </p:nvSpPr>
        <p:spPr>
          <a:xfrm>
            <a:off x="281677" y="1132490"/>
            <a:ext cx="8564880" cy="4585871"/>
          </a:xfrm>
          <a:prstGeom prst="rect">
            <a:avLst/>
          </a:prstGeom>
          <a:noFill/>
        </p:spPr>
        <p:txBody>
          <a:bodyPr wrap="square" rtlCol="0">
            <a:spAutoFit/>
          </a:bodyPr>
          <a:lstStyle/>
          <a:p>
            <a:pPr marL="342900" indent="-342900">
              <a:buFont typeface="Arial" panose="020B0604020202020204" pitchFamily="34" charset="0"/>
              <a:buChar char="•"/>
            </a:pPr>
            <a:endParaRPr lang="en-US" sz="2400" b="1" dirty="0">
              <a:latin typeface="+mn-lt"/>
            </a:endParaRPr>
          </a:p>
          <a:p>
            <a:r>
              <a:rPr lang="en-US" sz="2500" b="1" dirty="0">
                <a:latin typeface="+mn-lt"/>
              </a:rPr>
              <a:t>Communication/Increasing Awareness (continued)</a:t>
            </a:r>
          </a:p>
          <a:p>
            <a:pPr lvl="1"/>
            <a:endParaRPr lang="en-US" sz="2500" dirty="0">
              <a:latin typeface="+mn-lt"/>
            </a:endParaRPr>
          </a:p>
          <a:p>
            <a:pPr marL="342900" indent="-342900">
              <a:buFont typeface="Arial" panose="020B0604020202020204" pitchFamily="34" charset="0"/>
              <a:buChar char="•"/>
            </a:pPr>
            <a:r>
              <a:rPr lang="en-US" sz="2500" dirty="0">
                <a:latin typeface="+mn-lt"/>
              </a:rPr>
              <a:t>Donor agency support pilot for developing countries </a:t>
            </a:r>
            <a:r>
              <a:rPr lang="en-SG" sz="2500" dirty="0">
                <a:latin typeface="+mn-lt"/>
              </a:rPr>
              <a:t>where there is no legal basis for the NPPO to determine what liaison is required with various entities e.g. customs etc. </a:t>
            </a:r>
          </a:p>
          <a:p>
            <a:pPr marL="800100" lvl="1" indent="-342900">
              <a:buFont typeface="Arial" panose="020B0604020202020204" pitchFamily="34" charset="0"/>
              <a:buChar char="•"/>
            </a:pPr>
            <a:endParaRPr lang="en-US" sz="2500" dirty="0">
              <a:latin typeface="+mn-lt"/>
            </a:endParaRPr>
          </a:p>
          <a:p>
            <a:pPr marL="342900" indent="-342900">
              <a:buFont typeface="Arial" panose="020B0604020202020204" pitchFamily="34" charset="0"/>
              <a:buChar char="•"/>
            </a:pPr>
            <a:r>
              <a:rPr lang="en-US" sz="2500" dirty="0">
                <a:latin typeface="+mn-lt"/>
              </a:rPr>
              <a:t>Encourage national compliance with </a:t>
            </a:r>
            <a:r>
              <a:rPr lang="en-US" sz="2500" dirty="0" smtClean="0">
                <a:latin typeface="+mn-lt"/>
              </a:rPr>
              <a:t>IPPC framework and CTU </a:t>
            </a:r>
            <a:r>
              <a:rPr lang="en-US" sz="2500" dirty="0">
                <a:latin typeface="+mn-lt"/>
              </a:rPr>
              <a:t>Code guidelines.</a:t>
            </a:r>
          </a:p>
          <a:p>
            <a:endParaRPr lang="en-US" sz="2400" dirty="0">
              <a:latin typeface="+mn-lt"/>
            </a:endParaRPr>
          </a:p>
          <a:p>
            <a:endParaRPr lang="en-US" sz="2200" dirty="0">
              <a:latin typeface="+mn-lt"/>
            </a:endParaRPr>
          </a:p>
          <a:p>
            <a:endParaRPr lang="en-US" sz="2200" dirty="0"/>
          </a:p>
        </p:txBody>
      </p:sp>
    </p:spTree>
    <p:extLst>
      <p:ext uri="{BB962C8B-B14F-4D97-AF65-F5344CB8AC3E}">
        <p14:creationId xmlns:p14="http://schemas.microsoft.com/office/powerpoint/2010/main" val="145624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BC72CB-2DA0-DF42-A9A9-8679DF49371D}"/>
              </a:ext>
            </a:extLst>
          </p:cNvPr>
          <p:cNvSpPr>
            <a:spLocks noGrp="1"/>
          </p:cNvSpPr>
          <p:nvPr>
            <p:ph type="title"/>
          </p:nvPr>
        </p:nvSpPr>
        <p:spPr>
          <a:xfrm>
            <a:off x="533400" y="685800"/>
            <a:ext cx="8229600" cy="914400"/>
          </a:xfrm>
        </p:spPr>
        <p:txBody>
          <a:bodyPr>
            <a:noAutofit/>
          </a:bodyPr>
          <a:lstStyle/>
          <a:p>
            <a:r>
              <a:rPr lang="en-US" sz="2800" dirty="0"/>
              <a:t/>
            </a:r>
            <a:br>
              <a:rPr lang="en-US" sz="2800" dirty="0"/>
            </a:br>
            <a:r>
              <a:rPr lang="en-US" sz="2800" dirty="0">
                <a:solidFill>
                  <a:srgbClr val="165A30"/>
                </a:solidFill>
              </a:rPr>
              <a:t>Risks Associated with Movement of Sea Containers and their Cargoes</a:t>
            </a:r>
            <a:br>
              <a:rPr lang="en-US" sz="2800" dirty="0">
                <a:solidFill>
                  <a:srgbClr val="165A30"/>
                </a:solidFill>
              </a:rPr>
            </a:br>
            <a:r>
              <a:rPr lang="en-US" sz="2800" dirty="0"/>
              <a:t> </a:t>
            </a:r>
          </a:p>
        </p:txBody>
      </p:sp>
      <p:sp>
        <p:nvSpPr>
          <p:cNvPr id="3" name="Content Placeholder 2">
            <a:extLst>
              <a:ext uri="{FF2B5EF4-FFF2-40B4-BE49-F238E27FC236}">
                <a16:creationId xmlns="" xmlns:a16="http://schemas.microsoft.com/office/drawing/2014/main" id="{9EC58194-F3A6-6348-A98C-E8CEC719760A}"/>
              </a:ext>
            </a:extLst>
          </p:cNvPr>
          <p:cNvSpPr>
            <a:spLocks noGrp="1"/>
          </p:cNvSpPr>
          <p:nvPr>
            <p:ph idx="1"/>
          </p:nvPr>
        </p:nvSpPr>
        <p:spPr>
          <a:xfrm>
            <a:off x="297951" y="1792941"/>
            <a:ext cx="8568647" cy="4419600"/>
          </a:xfrm>
        </p:spPr>
        <p:txBody>
          <a:bodyPr>
            <a:normAutofit lnSpcReduction="10000"/>
          </a:bodyPr>
          <a:lstStyle/>
          <a:p>
            <a:pPr marL="457200" lvl="0" indent="-457200">
              <a:spcBef>
                <a:spcPts val="1200"/>
              </a:spcBef>
              <a:buFont typeface="Arial" panose="020B0604020202020204" pitchFamily="34" charset="0"/>
              <a:buChar char="•"/>
            </a:pPr>
            <a:r>
              <a:rPr lang="en-US" sz="2700" b="0" dirty="0"/>
              <a:t>Sea containers (Cargo Transport Units (CTUs))and their cargoes – potential pest pathway</a:t>
            </a:r>
          </a:p>
          <a:p>
            <a:pPr marL="0" lvl="0" indent="0">
              <a:spcBef>
                <a:spcPts val="1200"/>
              </a:spcBef>
            </a:pPr>
            <a:endParaRPr lang="en-US" sz="2700" b="0" dirty="0"/>
          </a:p>
          <a:p>
            <a:pPr marL="457200" lvl="0" indent="-457200">
              <a:spcBef>
                <a:spcPts val="1200"/>
              </a:spcBef>
              <a:buFont typeface="Arial" panose="020B0604020202020204" pitchFamily="34" charset="0"/>
              <a:buChar char="•"/>
            </a:pPr>
            <a:r>
              <a:rPr lang="en-US" sz="2700" b="0" dirty="0"/>
              <a:t>High level of risk - once introduced, pests are very difficult and expensive to control or eradicate</a:t>
            </a:r>
          </a:p>
          <a:p>
            <a:pPr marL="457200" lvl="0" indent="-457200">
              <a:spcBef>
                <a:spcPts val="1200"/>
              </a:spcBef>
              <a:buFont typeface="Arial" panose="020B0604020202020204" pitchFamily="34" charset="0"/>
              <a:buChar char="•"/>
            </a:pPr>
            <a:endParaRPr lang="en-US" sz="2700" b="0" dirty="0"/>
          </a:p>
          <a:p>
            <a:pPr marL="457200" lvl="0" indent="-457200">
              <a:spcBef>
                <a:spcPts val="1200"/>
              </a:spcBef>
              <a:buFont typeface="Arial" panose="020B0604020202020204" pitchFamily="34" charset="0"/>
              <a:buChar char="•"/>
            </a:pPr>
            <a:r>
              <a:rPr lang="en-US" sz="2700" b="0" dirty="0"/>
              <a:t>Involvement of different stakeholders in the supply chain for cooperation </a:t>
            </a:r>
            <a:endParaRPr lang="en-GB" sz="2700" b="0" dirty="0"/>
          </a:p>
          <a:p>
            <a:pPr marL="0" lvl="0" indent="0" algn="ctr">
              <a:spcBef>
                <a:spcPts val="1200"/>
              </a:spcBef>
            </a:pPr>
            <a:endParaRPr lang="en-US" sz="2700" i="1" dirty="0">
              <a:solidFill>
                <a:srgbClr val="FF0000"/>
              </a:solidFill>
            </a:endParaRPr>
          </a:p>
          <a:p>
            <a:pPr marL="0" lvl="0" indent="0" algn="ctr">
              <a:spcBef>
                <a:spcPts val="1200"/>
              </a:spcBef>
            </a:pPr>
            <a:r>
              <a:rPr lang="en-US" sz="2700" i="1" dirty="0">
                <a:solidFill>
                  <a:srgbClr val="FF0000"/>
                </a:solidFill>
              </a:rPr>
              <a:t>Joint  actions are needed  </a:t>
            </a:r>
          </a:p>
          <a:p>
            <a:pPr algn="ctr">
              <a:spcBef>
                <a:spcPts val="1200"/>
              </a:spcBef>
            </a:pPr>
            <a:endParaRPr lang="en-US" sz="2400" i="1" dirty="0"/>
          </a:p>
        </p:txBody>
      </p:sp>
    </p:spTree>
    <p:extLst>
      <p:ext uri="{BB962C8B-B14F-4D97-AF65-F5344CB8AC3E}">
        <p14:creationId xmlns:p14="http://schemas.microsoft.com/office/powerpoint/2010/main" val="1940680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109" y="1514235"/>
            <a:ext cx="7898674" cy="4154984"/>
          </a:xfrm>
          <a:prstGeom prst="rect">
            <a:avLst/>
          </a:prstGeom>
        </p:spPr>
        <p:txBody>
          <a:bodyPr wrap="square">
            <a:spAutoFit/>
          </a:bodyPr>
          <a:lstStyle/>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IPPC Secretariat</a:t>
            </a: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Food and Agriculture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Organization</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of the United Nations </a:t>
            </a: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Viale</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delle Terme di Caracalla, 00153 Rome, </a:t>
            </a: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Italy</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chemeClr val="accent5">
                    <a:lumMod val="50000"/>
                  </a:schemeClr>
                </a:solidFill>
                <a:ea typeface="Arial Unicode MS" panose="020B0604020202020204" pitchFamily="34" charset="-128"/>
                <a:cs typeface="Arial" panose="020B0604020202020204" pitchFamily="34" charset="0"/>
              </a:rPr>
              <a:t>Tel.: +39-0657054812</a:t>
            </a:r>
            <a:br>
              <a:rPr lang="fr-FR" altLang="en-US" sz="2400" b="1" dirty="0">
                <a:solidFill>
                  <a:schemeClr val="accent5">
                    <a:lumMod val="50000"/>
                  </a:schemeClr>
                </a:solidFill>
                <a:ea typeface="Arial Unicode MS" panose="020B0604020202020204" pitchFamily="34" charset="-128"/>
                <a:cs typeface="Arial" panose="020B0604020202020204" pitchFamily="34" charset="0"/>
              </a:rPr>
            </a:br>
            <a:r>
              <a:rPr lang="fr-FR" altLang="en-US" sz="2400" b="1" dirty="0">
                <a:solidFill>
                  <a:schemeClr val="accent5">
                    <a:lumMod val="50000"/>
                  </a:schemeClr>
                </a:solidFill>
                <a:ea typeface="Arial Unicode MS" panose="020B0604020202020204" pitchFamily="34" charset="-128"/>
                <a:cs typeface="Arial" panose="020B0604020202020204" pitchFamily="34" charset="0"/>
              </a:rPr>
              <a:t>Email: </a:t>
            </a:r>
            <a:r>
              <a:rPr lang="fr-FR" altLang="en-US" sz="2400" b="1" dirty="0">
                <a:ea typeface="Arial Unicode MS" panose="020B0604020202020204" pitchFamily="34" charset="-128"/>
                <a:cs typeface="Arial" panose="020B0604020202020204" pitchFamily="34" charset="0"/>
                <a:hlinkClick r:id="rId2"/>
              </a:rPr>
              <a:t>IPPC@fao.org</a:t>
            </a: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endParaRPr lang="fr-FR" altLang="en-US" sz="2400" b="1" dirty="0">
              <a:ea typeface="Arial Unicode MS" panose="020B0604020202020204" pitchFamily="34" charset="-128"/>
              <a:cs typeface="Arial" panose="020B0604020202020204" pitchFamily="34" charset="0"/>
            </a:endParaRPr>
          </a:p>
          <a:p>
            <a:pPr algn="ctr">
              <a:buFont typeface="Arial" charset="0"/>
              <a:buNone/>
              <a:defRPr/>
            </a:pPr>
            <a:r>
              <a:rPr lang="fr-FR" altLang="en-US" sz="2400" b="1" dirty="0" err="1">
                <a:solidFill>
                  <a:schemeClr val="accent5">
                    <a:lumMod val="50000"/>
                  </a:schemeClr>
                </a:solidFill>
                <a:ea typeface="Arial Unicode MS" panose="020B0604020202020204" pitchFamily="34" charset="-128"/>
                <a:cs typeface="Arial" panose="020B0604020202020204" pitchFamily="34" charset="0"/>
              </a:rPr>
              <a:t>Websites</a:t>
            </a:r>
            <a:r>
              <a:rPr lang="fr-FR" altLang="en-US" sz="2400" b="1" dirty="0">
                <a:solidFill>
                  <a:schemeClr val="accent5">
                    <a:lumMod val="50000"/>
                  </a:schemeClr>
                </a:solidFill>
                <a:ea typeface="Arial Unicode MS" panose="020B0604020202020204" pitchFamily="34" charset="-128"/>
                <a:cs typeface="Arial" panose="020B0604020202020204" pitchFamily="34" charset="0"/>
              </a:rPr>
              <a:t>: </a:t>
            </a: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3"/>
              </a:rPr>
              <a:t>www.fao.org</a:t>
            </a:r>
            <a:endParaRPr lang="fr-FR" altLang="en-US" sz="2400" b="1" dirty="0">
              <a:solidFill>
                <a:srgbClr val="002060"/>
              </a:solidFill>
              <a:ea typeface="Arial Unicode MS" panose="020B0604020202020204" pitchFamily="34" charset="-128"/>
              <a:cs typeface="Arial" panose="020B0604020202020204" pitchFamily="34" charset="0"/>
              <a:hlinkClick r:id="rId4"/>
            </a:endParaRPr>
          </a:p>
          <a:p>
            <a:pPr algn="ctr">
              <a:buFont typeface="Arial" charset="0"/>
              <a:buNone/>
              <a:defRPr/>
            </a:pPr>
            <a:r>
              <a:rPr lang="fr-FR" altLang="en-US" sz="2400" b="1" dirty="0">
                <a:solidFill>
                  <a:srgbClr val="002060"/>
                </a:solidFill>
                <a:ea typeface="Arial Unicode MS" panose="020B0604020202020204" pitchFamily="34" charset="-128"/>
                <a:cs typeface="Arial" panose="020B0604020202020204" pitchFamily="34" charset="0"/>
                <a:hlinkClick r:id="rId5"/>
              </a:rPr>
              <a:t>www.ippc.int</a:t>
            </a:r>
            <a:r>
              <a:rPr lang="fr-FR" altLang="en-US" sz="2400" b="1" dirty="0">
                <a:solidFill>
                  <a:srgbClr val="002060"/>
                </a:solidFill>
                <a:ea typeface="Arial Unicode MS" panose="020B0604020202020204" pitchFamily="34" charset="-128"/>
                <a:cs typeface="Arial" panose="020B0604020202020204" pitchFamily="34" charset="0"/>
              </a:rPr>
              <a:t> </a:t>
            </a:r>
          </a:p>
          <a:p>
            <a:pPr algn="ctr">
              <a:buFont typeface="Arial" charset="0"/>
              <a:buNone/>
              <a:defRPr/>
            </a:pPr>
            <a:endParaRPr lang="fr-FR" altLang="en-US" sz="2400" b="1" dirty="0">
              <a:ea typeface="Arial Unicode MS" panose="020B0604020202020204" pitchFamily="34" charset="-128"/>
              <a:cs typeface="Arial" panose="020B0604020202020204" pitchFamily="34" charset="0"/>
            </a:endParaRPr>
          </a:p>
        </p:txBody>
      </p:sp>
      <p:sp>
        <p:nvSpPr>
          <p:cNvPr id="3" name="Title 1"/>
          <p:cNvSpPr txBox="1">
            <a:spLocks/>
          </p:cNvSpPr>
          <p:nvPr/>
        </p:nvSpPr>
        <p:spPr>
          <a:xfrm>
            <a:off x="375138" y="599835"/>
            <a:ext cx="8440616"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400" b="1" dirty="0">
                <a:solidFill>
                  <a:srgbClr val="165A30"/>
                </a:solidFill>
                <a:effectLst>
                  <a:outerShdw blurRad="38100" dist="38100" dir="2700000" algn="tl">
                    <a:srgbClr val="000000">
                      <a:alpha val="43137"/>
                    </a:srgbClr>
                  </a:outerShdw>
                </a:effectLst>
                <a:latin typeface="+mn-lt"/>
                <a:ea typeface="Arial Unicode MS" panose="020B0604020202020204" pitchFamily="34" charset="-128"/>
                <a:cs typeface="Arial" panose="020B0604020202020204" pitchFamily="34" charset="0"/>
              </a:rPr>
              <a:t>Contacts</a:t>
            </a:r>
          </a:p>
        </p:txBody>
      </p:sp>
      <p:pic>
        <p:nvPicPr>
          <p:cNvPr id="1028" name="Picture 4" descr="Risultati immagini per facebook butto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08944" y="5492233"/>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isultati immagini per twitter">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10280" y="5492233"/>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isultati immagini per linkedin button">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399663" y="5489238"/>
            <a:ext cx="651127" cy="65112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isultati immagini per youtube">
            <a:hlinkClick r:id="rId12"/>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12751" t="32154" r="10678" b="30603"/>
          <a:stretch/>
        </p:blipFill>
        <p:spPr bwMode="auto">
          <a:xfrm>
            <a:off x="5321761" y="5419809"/>
            <a:ext cx="1562216" cy="759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28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BC72CB-2DA0-DF42-A9A9-8679DF49371D}"/>
              </a:ext>
            </a:extLst>
          </p:cNvPr>
          <p:cNvSpPr>
            <a:spLocks noGrp="1"/>
          </p:cNvSpPr>
          <p:nvPr>
            <p:ph type="title"/>
          </p:nvPr>
        </p:nvSpPr>
        <p:spPr>
          <a:xfrm>
            <a:off x="533400" y="685800"/>
            <a:ext cx="8229600" cy="743989"/>
          </a:xfrm>
        </p:spPr>
        <p:txBody>
          <a:bodyPr>
            <a:normAutofit fontScale="90000"/>
          </a:bodyPr>
          <a:lstStyle/>
          <a:p>
            <a:r>
              <a:rPr lang="en-US" dirty="0"/>
              <a:t/>
            </a:r>
            <a:br>
              <a:rPr lang="en-US" dirty="0"/>
            </a:br>
            <a:r>
              <a:rPr lang="en-US" sz="3100" dirty="0">
                <a:solidFill>
                  <a:srgbClr val="165A30"/>
                </a:solidFill>
              </a:rPr>
              <a:t>Factors to be Understood </a:t>
            </a:r>
            <a:br>
              <a:rPr lang="en-US" sz="3100" dirty="0">
                <a:solidFill>
                  <a:srgbClr val="165A30"/>
                </a:solidFill>
              </a:rPr>
            </a:br>
            <a:r>
              <a:rPr lang="en-US" dirty="0"/>
              <a:t> </a:t>
            </a:r>
          </a:p>
        </p:txBody>
      </p:sp>
      <p:sp>
        <p:nvSpPr>
          <p:cNvPr id="3" name="Content Placeholder 2">
            <a:extLst>
              <a:ext uri="{FF2B5EF4-FFF2-40B4-BE49-F238E27FC236}">
                <a16:creationId xmlns="" xmlns:a16="http://schemas.microsoft.com/office/drawing/2014/main" id="{9EC58194-F3A6-6348-A98C-E8CEC719760A}"/>
              </a:ext>
            </a:extLst>
          </p:cNvPr>
          <p:cNvSpPr>
            <a:spLocks noGrp="1"/>
          </p:cNvSpPr>
          <p:nvPr>
            <p:ph idx="1"/>
          </p:nvPr>
        </p:nvSpPr>
        <p:spPr>
          <a:xfrm>
            <a:off x="287676" y="1496291"/>
            <a:ext cx="8475324" cy="4782752"/>
          </a:xfrm>
        </p:spPr>
        <p:txBody>
          <a:bodyPr>
            <a:normAutofit/>
          </a:bodyPr>
          <a:lstStyle/>
          <a:p>
            <a:pPr marL="457200" lvl="0" indent="-457200">
              <a:spcBef>
                <a:spcPts val="1200"/>
              </a:spcBef>
              <a:buFont typeface="Arial" panose="020B0604020202020204" pitchFamily="34" charset="0"/>
              <a:buChar char="•"/>
            </a:pPr>
            <a:r>
              <a:rPr lang="en-US" sz="2900" b="0" dirty="0"/>
              <a:t>The movement of sea containers</a:t>
            </a:r>
          </a:p>
          <a:p>
            <a:pPr marL="457200" lvl="0" indent="-457200">
              <a:spcBef>
                <a:spcPts val="1200"/>
              </a:spcBef>
              <a:buFont typeface="Arial" panose="020B0604020202020204" pitchFamily="34" charset="0"/>
              <a:buChar char="•"/>
            </a:pPr>
            <a:r>
              <a:rPr lang="en-US" sz="2900" b="0" dirty="0"/>
              <a:t>Where sea containers can be checked for cleanliness and cleaned if necessary</a:t>
            </a:r>
          </a:p>
          <a:p>
            <a:pPr marL="457200" lvl="0" indent="-457200">
              <a:spcBef>
                <a:spcPts val="1200"/>
              </a:spcBef>
              <a:buFont typeface="Arial" panose="020B0604020202020204" pitchFamily="34" charset="0"/>
              <a:buChar char="•"/>
            </a:pPr>
            <a:endParaRPr lang="en-US" sz="2900" b="0" dirty="0"/>
          </a:p>
          <a:p>
            <a:pPr marL="0" lvl="0" indent="0" algn="ctr">
              <a:spcBef>
                <a:spcPts val="1200"/>
              </a:spcBef>
            </a:pPr>
            <a:endParaRPr lang="en-US" sz="2900" i="1" dirty="0">
              <a:solidFill>
                <a:srgbClr val="FF0000"/>
              </a:solidFill>
            </a:endParaRPr>
          </a:p>
          <a:p>
            <a:pPr marL="0" lvl="0" indent="0" algn="ctr">
              <a:spcBef>
                <a:spcPts val="1200"/>
              </a:spcBef>
            </a:pPr>
            <a:r>
              <a:rPr lang="en-US" sz="2900" i="1" dirty="0">
                <a:solidFill>
                  <a:srgbClr val="FF0000"/>
                </a:solidFill>
              </a:rPr>
              <a:t>Joint  actions are needed  </a:t>
            </a:r>
          </a:p>
          <a:p>
            <a:pPr algn="ctr">
              <a:spcBef>
                <a:spcPts val="1200"/>
              </a:spcBef>
            </a:pPr>
            <a:endParaRPr lang="en-US" sz="2400" i="1" dirty="0"/>
          </a:p>
        </p:txBody>
      </p:sp>
    </p:spTree>
    <p:extLst>
      <p:ext uri="{BB962C8B-B14F-4D97-AF65-F5344CB8AC3E}">
        <p14:creationId xmlns:p14="http://schemas.microsoft.com/office/powerpoint/2010/main" val="66817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D34DE2-B9BE-1240-8B64-AD9521E07892}"/>
              </a:ext>
            </a:extLst>
          </p:cNvPr>
          <p:cNvSpPr>
            <a:spLocks noGrp="1"/>
          </p:cNvSpPr>
          <p:nvPr>
            <p:ph type="title"/>
          </p:nvPr>
        </p:nvSpPr>
        <p:spPr>
          <a:xfrm>
            <a:off x="457200" y="608042"/>
            <a:ext cx="8229600" cy="839757"/>
          </a:xfrm>
        </p:spPr>
        <p:txBody>
          <a:bodyPr>
            <a:normAutofit/>
          </a:bodyPr>
          <a:lstStyle/>
          <a:p>
            <a:r>
              <a:rPr lang="en-US" sz="2800" dirty="0">
                <a:solidFill>
                  <a:srgbClr val="165A30"/>
                </a:solidFill>
              </a:rPr>
              <a:t>Sea Container Flows</a:t>
            </a:r>
          </a:p>
        </p:txBody>
      </p:sp>
      <p:sp>
        <p:nvSpPr>
          <p:cNvPr id="3" name="Content Placeholder 2">
            <a:extLst>
              <a:ext uri="{FF2B5EF4-FFF2-40B4-BE49-F238E27FC236}">
                <a16:creationId xmlns="" xmlns:a16="http://schemas.microsoft.com/office/drawing/2014/main" id="{20B8BE83-D8C1-E04E-ABA1-26C2BFB97F16}"/>
              </a:ext>
            </a:extLst>
          </p:cNvPr>
          <p:cNvSpPr>
            <a:spLocks noGrp="1"/>
          </p:cNvSpPr>
          <p:nvPr>
            <p:ph idx="1"/>
          </p:nvPr>
        </p:nvSpPr>
        <p:spPr>
          <a:xfrm>
            <a:off x="457200" y="1447800"/>
            <a:ext cx="8229600" cy="4800599"/>
          </a:xfrm>
        </p:spPr>
        <p:txBody>
          <a:bodyPr>
            <a:normAutofit/>
          </a:bodyPr>
          <a:lstStyle/>
          <a:p>
            <a:pPr marL="0"/>
            <a:r>
              <a:rPr lang="en-SG" sz="2400" b="0" dirty="0"/>
              <a:t>Sea Container flows </a:t>
            </a:r>
          </a:p>
          <a:p>
            <a:pPr marL="844550" lvl="1" indent="-342900"/>
            <a:r>
              <a:rPr lang="en-SG" b="0" dirty="0"/>
              <a:t>can be complex </a:t>
            </a:r>
          </a:p>
          <a:p>
            <a:pPr marL="844550" lvl="1" indent="-342900"/>
            <a:r>
              <a:rPr lang="en-SG" b="0" dirty="0"/>
              <a:t>may involve multiple transport modes and border crossings, multiple actors and control points</a:t>
            </a:r>
          </a:p>
          <a:p>
            <a:pPr marL="0"/>
            <a:endParaRPr lang="en-SG" sz="2400" b="0" dirty="0"/>
          </a:p>
          <a:p>
            <a:pPr marL="0"/>
            <a:r>
              <a:rPr lang="en-SG" sz="2400" b="0" dirty="0"/>
              <a:t>Key to following slides:</a:t>
            </a:r>
          </a:p>
          <a:p>
            <a:pPr marL="0"/>
            <a:endParaRPr lang="en-SG" sz="1600" b="0" dirty="0"/>
          </a:p>
          <a:p>
            <a:pPr marL="0"/>
            <a:endParaRPr lang="en-SG" sz="2400" b="0" dirty="0"/>
          </a:p>
          <a:p>
            <a:pPr marL="0"/>
            <a:r>
              <a:rPr lang="en-SG" sz="2400" b="0" dirty="0"/>
              <a:t> </a:t>
            </a:r>
          </a:p>
          <a:p>
            <a:endParaRPr lang="en-US" sz="2400" b="0" dirty="0"/>
          </a:p>
        </p:txBody>
      </p:sp>
      <p:grpSp>
        <p:nvGrpSpPr>
          <p:cNvPr id="4" name="Group 3">
            <a:extLst>
              <a:ext uri="{FF2B5EF4-FFF2-40B4-BE49-F238E27FC236}">
                <a16:creationId xmlns="" xmlns:a16="http://schemas.microsoft.com/office/drawing/2014/main" id="{9A5BBF50-892E-6E4D-98C5-151140BC60C5}"/>
              </a:ext>
            </a:extLst>
          </p:cNvPr>
          <p:cNvGrpSpPr>
            <a:grpSpLocks/>
          </p:cNvGrpSpPr>
          <p:nvPr/>
        </p:nvGrpSpPr>
        <p:grpSpPr>
          <a:xfrm>
            <a:off x="685800" y="4572000"/>
            <a:ext cx="1143000" cy="833245"/>
            <a:chOff x="10430674" y="4615974"/>
            <a:chExt cx="803782" cy="641826"/>
          </a:xfrm>
          <a:solidFill>
            <a:srgbClr val="2F454E"/>
          </a:solidFill>
        </p:grpSpPr>
        <p:sp>
          <p:nvSpPr>
            <p:cNvPr id="5" name="Freeform 220">
              <a:extLst>
                <a:ext uri="{FF2B5EF4-FFF2-40B4-BE49-F238E27FC236}">
                  <a16:creationId xmlns="" xmlns:a16="http://schemas.microsoft.com/office/drawing/2014/main" id="{7765C8C5-E661-9342-BB90-A435B282F6CC}"/>
                </a:ext>
              </a:extLst>
            </p:cNvPr>
            <p:cNvSpPr>
              <a:spLocks noEditPoints="1"/>
            </p:cNvSpPr>
            <p:nvPr/>
          </p:nvSpPr>
          <p:spPr bwMode="auto">
            <a:xfrm>
              <a:off x="10430674" y="4615974"/>
              <a:ext cx="803782" cy="641826"/>
            </a:xfrm>
            <a:custGeom>
              <a:avLst/>
              <a:gdLst/>
              <a:ahLst/>
              <a:cxnLst>
                <a:cxn ang="0">
                  <a:pos x="972" y="844"/>
                </a:cxn>
                <a:cxn ang="0">
                  <a:pos x="1072" y="844"/>
                </a:cxn>
                <a:cxn ang="0">
                  <a:pos x="1072" y="600"/>
                </a:cxn>
                <a:cxn ang="0">
                  <a:pos x="972" y="600"/>
                </a:cxn>
                <a:cxn ang="0">
                  <a:pos x="972" y="844"/>
                </a:cxn>
                <a:cxn ang="0">
                  <a:pos x="931" y="588"/>
                </a:cxn>
                <a:cxn ang="0">
                  <a:pos x="30" y="588"/>
                </a:cxn>
                <a:cxn ang="0">
                  <a:pos x="30" y="581"/>
                </a:cxn>
                <a:cxn ang="0">
                  <a:pos x="0" y="581"/>
                </a:cxn>
                <a:cxn ang="0">
                  <a:pos x="0" y="856"/>
                </a:cxn>
                <a:cxn ang="0">
                  <a:pos x="962" y="856"/>
                </a:cxn>
                <a:cxn ang="0">
                  <a:pos x="962" y="581"/>
                </a:cxn>
                <a:cxn ang="0">
                  <a:pos x="931" y="581"/>
                </a:cxn>
                <a:cxn ang="0">
                  <a:pos x="931" y="588"/>
                </a:cxn>
                <a:cxn ang="0">
                  <a:pos x="931" y="297"/>
                </a:cxn>
                <a:cxn ang="0">
                  <a:pos x="30" y="297"/>
                </a:cxn>
                <a:cxn ang="0">
                  <a:pos x="30" y="291"/>
                </a:cxn>
                <a:cxn ang="0">
                  <a:pos x="0" y="291"/>
                </a:cxn>
                <a:cxn ang="0">
                  <a:pos x="0" y="565"/>
                </a:cxn>
                <a:cxn ang="0">
                  <a:pos x="962" y="565"/>
                </a:cxn>
                <a:cxn ang="0">
                  <a:pos x="962" y="291"/>
                </a:cxn>
                <a:cxn ang="0">
                  <a:pos x="931" y="291"/>
                </a:cxn>
                <a:cxn ang="0">
                  <a:pos x="931" y="297"/>
                </a:cxn>
                <a:cxn ang="0">
                  <a:pos x="931" y="7"/>
                </a:cxn>
                <a:cxn ang="0">
                  <a:pos x="30" y="7"/>
                </a:cxn>
                <a:cxn ang="0">
                  <a:pos x="30" y="0"/>
                </a:cxn>
                <a:cxn ang="0">
                  <a:pos x="0" y="0"/>
                </a:cxn>
                <a:cxn ang="0">
                  <a:pos x="0" y="275"/>
                </a:cxn>
                <a:cxn ang="0">
                  <a:pos x="962" y="275"/>
                </a:cxn>
                <a:cxn ang="0">
                  <a:pos x="962" y="0"/>
                </a:cxn>
                <a:cxn ang="0">
                  <a:pos x="931" y="0"/>
                </a:cxn>
                <a:cxn ang="0">
                  <a:pos x="931" y="7"/>
                </a:cxn>
              </a:cxnLst>
              <a:rect l="0" t="0" r="r" b="b"/>
              <a:pathLst>
                <a:path w="1072" h="856">
                  <a:moveTo>
                    <a:pt x="972" y="844"/>
                  </a:moveTo>
                  <a:lnTo>
                    <a:pt x="1072" y="844"/>
                  </a:lnTo>
                  <a:lnTo>
                    <a:pt x="1072" y="600"/>
                  </a:lnTo>
                  <a:lnTo>
                    <a:pt x="972" y="600"/>
                  </a:lnTo>
                  <a:lnTo>
                    <a:pt x="972" y="844"/>
                  </a:lnTo>
                  <a:close/>
                  <a:moveTo>
                    <a:pt x="931" y="588"/>
                  </a:moveTo>
                  <a:lnTo>
                    <a:pt x="30" y="588"/>
                  </a:lnTo>
                  <a:lnTo>
                    <a:pt x="30" y="581"/>
                  </a:lnTo>
                  <a:lnTo>
                    <a:pt x="0" y="581"/>
                  </a:lnTo>
                  <a:lnTo>
                    <a:pt x="0" y="856"/>
                  </a:lnTo>
                  <a:lnTo>
                    <a:pt x="962" y="856"/>
                  </a:lnTo>
                  <a:lnTo>
                    <a:pt x="962" y="581"/>
                  </a:lnTo>
                  <a:lnTo>
                    <a:pt x="931" y="581"/>
                  </a:lnTo>
                  <a:lnTo>
                    <a:pt x="931" y="588"/>
                  </a:lnTo>
                  <a:close/>
                  <a:moveTo>
                    <a:pt x="931" y="297"/>
                  </a:moveTo>
                  <a:lnTo>
                    <a:pt x="30" y="297"/>
                  </a:lnTo>
                  <a:lnTo>
                    <a:pt x="30" y="291"/>
                  </a:lnTo>
                  <a:lnTo>
                    <a:pt x="0" y="291"/>
                  </a:lnTo>
                  <a:lnTo>
                    <a:pt x="0" y="565"/>
                  </a:lnTo>
                  <a:lnTo>
                    <a:pt x="962" y="565"/>
                  </a:lnTo>
                  <a:lnTo>
                    <a:pt x="962" y="291"/>
                  </a:lnTo>
                  <a:lnTo>
                    <a:pt x="931" y="291"/>
                  </a:lnTo>
                  <a:lnTo>
                    <a:pt x="931" y="297"/>
                  </a:lnTo>
                  <a:close/>
                  <a:moveTo>
                    <a:pt x="931" y="7"/>
                  </a:moveTo>
                  <a:lnTo>
                    <a:pt x="30" y="7"/>
                  </a:lnTo>
                  <a:lnTo>
                    <a:pt x="30" y="0"/>
                  </a:lnTo>
                  <a:lnTo>
                    <a:pt x="0" y="0"/>
                  </a:lnTo>
                  <a:lnTo>
                    <a:pt x="0" y="275"/>
                  </a:lnTo>
                  <a:lnTo>
                    <a:pt x="962" y="275"/>
                  </a:lnTo>
                  <a:lnTo>
                    <a:pt x="962" y="0"/>
                  </a:lnTo>
                  <a:lnTo>
                    <a:pt x="931" y="0"/>
                  </a:lnTo>
                  <a:lnTo>
                    <a:pt x="931" y="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nvGrpSpPr>
            <p:cNvPr id="6" name="Group 5">
              <a:extLst>
                <a:ext uri="{FF2B5EF4-FFF2-40B4-BE49-F238E27FC236}">
                  <a16:creationId xmlns="" xmlns:a16="http://schemas.microsoft.com/office/drawing/2014/main" id="{52BD256F-5F0E-E64A-847C-F4FD3F4637DB}"/>
                </a:ext>
              </a:extLst>
            </p:cNvPr>
            <p:cNvGrpSpPr/>
            <p:nvPr/>
          </p:nvGrpSpPr>
          <p:grpSpPr>
            <a:xfrm>
              <a:off x="10592630" y="4669210"/>
              <a:ext cx="412389" cy="97474"/>
              <a:chOff x="7546598" y="5240266"/>
              <a:chExt cx="412389" cy="97474"/>
            </a:xfrm>
            <a:grpFill/>
          </p:grpSpPr>
          <p:sp>
            <p:nvSpPr>
              <p:cNvPr id="25" name="Freeform 245">
                <a:extLst>
                  <a:ext uri="{FF2B5EF4-FFF2-40B4-BE49-F238E27FC236}">
                    <a16:creationId xmlns="" xmlns:a16="http://schemas.microsoft.com/office/drawing/2014/main" id="{C68C2418-7D08-7E46-98DE-A91F84D0E406}"/>
                  </a:ext>
                </a:extLst>
              </p:cNvPr>
              <p:cNvSpPr>
                <a:spLocks/>
              </p:cNvSpPr>
              <p:nvPr/>
            </p:nvSpPr>
            <p:spPr bwMode="auto">
              <a:xfrm>
                <a:off x="7674064" y="527100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6" name="Freeform 246">
                <a:extLst>
                  <a:ext uri="{FF2B5EF4-FFF2-40B4-BE49-F238E27FC236}">
                    <a16:creationId xmlns="" xmlns:a16="http://schemas.microsoft.com/office/drawing/2014/main" id="{1CFE407D-2B3F-744E-80B0-DE3D314A660B}"/>
                  </a:ext>
                </a:extLst>
              </p:cNvPr>
              <p:cNvSpPr>
                <a:spLocks noEditPoints="1"/>
              </p:cNvSpPr>
              <p:nvPr/>
            </p:nvSpPr>
            <p:spPr bwMode="auto">
              <a:xfrm>
                <a:off x="7725050" y="527100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7" name="Freeform 247">
                <a:extLst>
                  <a:ext uri="{FF2B5EF4-FFF2-40B4-BE49-F238E27FC236}">
                    <a16:creationId xmlns="" xmlns:a16="http://schemas.microsoft.com/office/drawing/2014/main" id="{935C4109-F87C-0B4D-BAEC-ADD7231A46E5}"/>
                  </a:ext>
                </a:extLst>
              </p:cNvPr>
              <p:cNvSpPr>
                <a:spLocks/>
              </p:cNvSpPr>
              <p:nvPr/>
            </p:nvSpPr>
            <p:spPr bwMode="auto">
              <a:xfrm>
                <a:off x="7777535" y="527100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8" name="Freeform 248">
                <a:extLst>
                  <a:ext uri="{FF2B5EF4-FFF2-40B4-BE49-F238E27FC236}">
                    <a16:creationId xmlns="" xmlns:a16="http://schemas.microsoft.com/office/drawing/2014/main" id="{3C649BC3-88AE-584D-A8BC-509B3381E7C5}"/>
                  </a:ext>
                </a:extLst>
              </p:cNvPr>
              <p:cNvSpPr>
                <a:spLocks noEditPoints="1"/>
              </p:cNvSpPr>
              <p:nvPr/>
            </p:nvSpPr>
            <p:spPr bwMode="auto">
              <a:xfrm>
                <a:off x="7824023" y="527100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9" name="Freeform 249">
                <a:extLst>
                  <a:ext uri="{FF2B5EF4-FFF2-40B4-BE49-F238E27FC236}">
                    <a16:creationId xmlns="" xmlns:a16="http://schemas.microsoft.com/office/drawing/2014/main" id="{161243F0-4C20-EC41-9380-293AE3CB0789}"/>
                  </a:ext>
                </a:extLst>
              </p:cNvPr>
              <p:cNvSpPr>
                <a:spLocks/>
              </p:cNvSpPr>
              <p:nvPr/>
            </p:nvSpPr>
            <p:spPr bwMode="auto">
              <a:xfrm>
                <a:off x="7870510" y="527100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0" name="Freeform 250">
                <a:extLst>
                  <a:ext uri="{FF2B5EF4-FFF2-40B4-BE49-F238E27FC236}">
                    <a16:creationId xmlns="" xmlns:a16="http://schemas.microsoft.com/office/drawing/2014/main" id="{42CBFEDB-98AF-0247-8093-459849BCCF67}"/>
                  </a:ext>
                </a:extLst>
              </p:cNvPr>
              <p:cNvSpPr>
                <a:spLocks/>
              </p:cNvSpPr>
              <p:nvPr/>
            </p:nvSpPr>
            <p:spPr bwMode="auto">
              <a:xfrm>
                <a:off x="7916998" y="527100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1" name="Freeform 233">
                <a:extLst>
                  <a:ext uri="{FF2B5EF4-FFF2-40B4-BE49-F238E27FC236}">
                    <a16:creationId xmlns="" xmlns:a16="http://schemas.microsoft.com/office/drawing/2014/main" id="{E80C4C9E-4E68-5B46-AB3F-FB9BC69F6006}"/>
                  </a:ext>
                </a:extLst>
              </p:cNvPr>
              <p:cNvSpPr>
                <a:spLocks/>
              </p:cNvSpPr>
              <p:nvPr/>
            </p:nvSpPr>
            <p:spPr bwMode="auto">
              <a:xfrm>
                <a:off x="7546598" y="524026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2" name="Freeform 244">
                <a:extLst>
                  <a:ext uri="{FF2B5EF4-FFF2-40B4-BE49-F238E27FC236}">
                    <a16:creationId xmlns="" xmlns:a16="http://schemas.microsoft.com/office/drawing/2014/main" id="{9245B0C6-2F38-D04F-8E8E-9452BA1B279B}"/>
                  </a:ext>
                </a:extLst>
              </p:cNvPr>
              <p:cNvSpPr>
                <a:spLocks/>
              </p:cNvSpPr>
              <p:nvPr/>
            </p:nvSpPr>
            <p:spPr bwMode="auto">
              <a:xfrm>
                <a:off x="7554096" y="525151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7" name="Group 6">
              <a:extLst>
                <a:ext uri="{FF2B5EF4-FFF2-40B4-BE49-F238E27FC236}">
                  <a16:creationId xmlns="" xmlns:a16="http://schemas.microsoft.com/office/drawing/2014/main" id="{8C9F9ABA-D0A6-5648-9BC8-DEAED82476EB}"/>
                </a:ext>
              </a:extLst>
            </p:cNvPr>
            <p:cNvGrpSpPr/>
            <p:nvPr/>
          </p:nvGrpSpPr>
          <p:grpSpPr>
            <a:xfrm>
              <a:off x="10588880" y="4880460"/>
              <a:ext cx="412389" cy="97474"/>
              <a:chOff x="7542848" y="5451516"/>
              <a:chExt cx="412389" cy="97474"/>
            </a:xfrm>
            <a:grpFill/>
          </p:grpSpPr>
          <p:sp>
            <p:nvSpPr>
              <p:cNvPr id="17" name="Freeform 245">
                <a:extLst>
                  <a:ext uri="{FF2B5EF4-FFF2-40B4-BE49-F238E27FC236}">
                    <a16:creationId xmlns="" xmlns:a16="http://schemas.microsoft.com/office/drawing/2014/main" id="{E0990E8C-2947-2444-B9F0-71593F05B803}"/>
                  </a:ext>
                </a:extLst>
              </p:cNvPr>
              <p:cNvSpPr>
                <a:spLocks/>
              </p:cNvSpPr>
              <p:nvPr/>
            </p:nvSpPr>
            <p:spPr bwMode="auto">
              <a:xfrm>
                <a:off x="7670314" y="548225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 name="Freeform 246">
                <a:extLst>
                  <a:ext uri="{FF2B5EF4-FFF2-40B4-BE49-F238E27FC236}">
                    <a16:creationId xmlns="" xmlns:a16="http://schemas.microsoft.com/office/drawing/2014/main" id="{25F13360-F333-8548-9A7A-21FA037F28DB}"/>
                  </a:ext>
                </a:extLst>
              </p:cNvPr>
              <p:cNvSpPr>
                <a:spLocks noEditPoints="1"/>
              </p:cNvSpPr>
              <p:nvPr/>
            </p:nvSpPr>
            <p:spPr bwMode="auto">
              <a:xfrm>
                <a:off x="7721300" y="548225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 name="Freeform 247">
                <a:extLst>
                  <a:ext uri="{FF2B5EF4-FFF2-40B4-BE49-F238E27FC236}">
                    <a16:creationId xmlns="" xmlns:a16="http://schemas.microsoft.com/office/drawing/2014/main" id="{68A12668-3A8B-F146-A140-25978D0A9533}"/>
                  </a:ext>
                </a:extLst>
              </p:cNvPr>
              <p:cNvSpPr>
                <a:spLocks/>
              </p:cNvSpPr>
              <p:nvPr/>
            </p:nvSpPr>
            <p:spPr bwMode="auto">
              <a:xfrm>
                <a:off x="7773785" y="548225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 name="Freeform 248">
                <a:extLst>
                  <a:ext uri="{FF2B5EF4-FFF2-40B4-BE49-F238E27FC236}">
                    <a16:creationId xmlns="" xmlns:a16="http://schemas.microsoft.com/office/drawing/2014/main" id="{F5D64D5B-F976-0D4B-8F9D-651C48D6E399}"/>
                  </a:ext>
                </a:extLst>
              </p:cNvPr>
              <p:cNvSpPr>
                <a:spLocks noEditPoints="1"/>
              </p:cNvSpPr>
              <p:nvPr/>
            </p:nvSpPr>
            <p:spPr bwMode="auto">
              <a:xfrm>
                <a:off x="7820273" y="548225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 name="Freeform 249">
                <a:extLst>
                  <a:ext uri="{FF2B5EF4-FFF2-40B4-BE49-F238E27FC236}">
                    <a16:creationId xmlns="" xmlns:a16="http://schemas.microsoft.com/office/drawing/2014/main" id="{223252C8-B943-DE4B-9B2E-196498533897}"/>
                  </a:ext>
                </a:extLst>
              </p:cNvPr>
              <p:cNvSpPr>
                <a:spLocks/>
              </p:cNvSpPr>
              <p:nvPr/>
            </p:nvSpPr>
            <p:spPr bwMode="auto">
              <a:xfrm>
                <a:off x="7866760" y="548225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 name="Freeform 250">
                <a:extLst>
                  <a:ext uri="{FF2B5EF4-FFF2-40B4-BE49-F238E27FC236}">
                    <a16:creationId xmlns="" xmlns:a16="http://schemas.microsoft.com/office/drawing/2014/main" id="{2A68E417-B5E9-5A42-BB93-72507B1F7308}"/>
                  </a:ext>
                </a:extLst>
              </p:cNvPr>
              <p:cNvSpPr>
                <a:spLocks/>
              </p:cNvSpPr>
              <p:nvPr/>
            </p:nvSpPr>
            <p:spPr bwMode="auto">
              <a:xfrm>
                <a:off x="7913248" y="548225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 name="Freeform 233">
                <a:extLst>
                  <a:ext uri="{FF2B5EF4-FFF2-40B4-BE49-F238E27FC236}">
                    <a16:creationId xmlns="" xmlns:a16="http://schemas.microsoft.com/office/drawing/2014/main" id="{E08913AC-94C1-9C40-ADA5-1FB39ABED7B4}"/>
                  </a:ext>
                </a:extLst>
              </p:cNvPr>
              <p:cNvSpPr>
                <a:spLocks/>
              </p:cNvSpPr>
              <p:nvPr/>
            </p:nvSpPr>
            <p:spPr bwMode="auto">
              <a:xfrm>
                <a:off x="7542848" y="545151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 name="Freeform 244">
                <a:extLst>
                  <a:ext uri="{FF2B5EF4-FFF2-40B4-BE49-F238E27FC236}">
                    <a16:creationId xmlns="" xmlns:a16="http://schemas.microsoft.com/office/drawing/2014/main" id="{65CF4B8C-9FCE-4B48-936B-D237FC68857F}"/>
                  </a:ext>
                </a:extLst>
              </p:cNvPr>
              <p:cNvSpPr>
                <a:spLocks/>
              </p:cNvSpPr>
              <p:nvPr/>
            </p:nvSpPr>
            <p:spPr bwMode="auto">
              <a:xfrm>
                <a:off x="7550346" y="546276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8" name="Group 7">
              <a:extLst>
                <a:ext uri="{FF2B5EF4-FFF2-40B4-BE49-F238E27FC236}">
                  <a16:creationId xmlns="" xmlns:a16="http://schemas.microsoft.com/office/drawing/2014/main" id="{326A5126-FC4B-444D-828A-6C2D27DF82C0}"/>
                </a:ext>
              </a:extLst>
            </p:cNvPr>
            <p:cNvGrpSpPr/>
            <p:nvPr/>
          </p:nvGrpSpPr>
          <p:grpSpPr>
            <a:xfrm>
              <a:off x="10599807" y="5106778"/>
              <a:ext cx="412389" cy="97474"/>
              <a:chOff x="7553775" y="5677834"/>
              <a:chExt cx="412389" cy="97474"/>
            </a:xfrm>
            <a:grpFill/>
          </p:grpSpPr>
          <p:sp>
            <p:nvSpPr>
              <p:cNvPr id="9" name="Freeform 245">
                <a:extLst>
                  <a:ext uri="{FF2B5EF4-FFF2-40B4-BE49-F238E27FC236}">
                    <a16:creationId xmlns="" xmlns:a16="http://schemas.microsoft.com/office/drawing/2014/main" id="{85D04E98-CFA1-6B4E-BF7C-A0000E2C4329}"/>
                  </a:ext>
                </a:extLst>
              </p:cNvPr>
              <p:cNvSpPr>
                <a:spLocks/>
              </p:cNvSpPr>
              <p:nvPr/>
            </p:nvSpPr>
            <p:spPr bwMode="auto">
              <a:xfrm>
                <a:off x="7681241" y="5708575"/>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 name="Freeform 246">
                <a:extLst>
                  <a:ext uri="{FF2B5EF4-FFF2-40B4-BE49-F238E27FC236}">
                    <a16:creationId xmlns="" xmlns:a16="http://schemas.microsoft.com/office/drawing/2014/main" id="{3B054460-7AAD-3045-9782-339F5C454550}"/>
                  </a:ext>
                </a:extLst>
              </p:cNvPr>
              <p:cNvSpPr>
                <a:spLocks noEditPoints="1"/>
              </p:cNvSpPr>
              <p:nvPr/>
            </p:nvSpPr>
            <p:spPr bwMode="auto">
              <a:xfrm>
                <a:off x="7732227" y="5708575"/>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 name="Freeform 247">
                <a:extLst>
                  <a:ext uri="{FF2B5EF4-FFF2-40B4-BE49-F238E27FC236}">
                    <a16:creationId xmlns="" xmlns:a16="http://schemas.microsoft.com/office/drawing/2014/main" id="{3D48D95E-C065-654B-8B0C-7F9AC37E1DE6}"/>
                  </a:ext>
                </a:extLst>
              </p:cNvPr>
              <p:cNvSpPr>
                <a:spLocks/>
              </p:cNvSpPr>
              <p:nvPr/>
            </p:nvSpPr>
            <p:spPr bwMode="auto">
              <a:xfrm>
                <a:off x="7784712" y="5708575"/>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 name="Freeform 248">
                <a:extLst>
                  <a:ext uri="{FF2B5EF4-FFF2-40B4-BE49-F238E27FC236}">
                    <a16:creationId xmlns="" xmlns:a16="http://schemas.microsoft.com/office/drawing/2014/main" id="{A9CD0A0C-F3BF-A346-9B27-4DD0A528EE4A}"/>
                  </a:ext>
                </a:extLst>
              </p:cNvPr>
              <p:cNvSpPr>
                <a:spLocks noEditPoints="1"/>
              </p:cNvSpPr>
              <p:nvPr/>
            </p:nvSpPr>
            <p:spPr bwMode="auto">
              <a:xfrm>
                <a:off x="7831200" y="5708575"/>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 name="Freeform 249">
                <a:extLst>
                  <a:ext uri="{FF2B5EF4-FFF2-40B4-BE49-F238E27FC236}">
                    <a16:creationId xmlns="" xmlns:a16="http://schemas.microsoft.com/office/drawing/2014/main" id="{F03FECBC-03E6-0644-8D10-EA0C2ABE94D7}"/>
                  </a:ext>
                </a:extLst>
              </p:cNvPr>
              <p:cNvSpPr>
                <a:spLocks/>
              </p:cNvSpPr>
              <p:nvPr/>
            </p:nvSpPr>
            <p:spPr bwMode="auto">
              <a:xfrm>
                <a:off x="7877687" y="5708575"/>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 name="Freeform 250">
                <a:extLst>
                  <a:ext uri="{FF2B5EF4-FFF2-40B4-BE49-F238E27FC236}">
                    <a16:creationId xmlns="" xmlns:a16="http://schemas.microsoft.com/office/drawing/2014/main" id="{439B8103-E022-A94C-B0F7-AAEA41D07B74}"/>
                  </a:ext>
                </a:extLst>
              </p:cNvPr>
              <p:cNvSpPr>
                <a:spLocks/>
              </p:cNvSpPr>
              <p:nvPr/>
            </p:nvSpPr>
            <p:spPr bwMode="auto">
              <a:xfrm>
                <a:off x="7924175" y="5708575"/>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 name="Freeform 233">
                <a:extLst>
                  <a:ext uri="{FF2B5EF4-FFF2-40B4-BE49-F238E27FC236}">
                    <a16:creationId xmlns="" xmlns:a16="http://schemas.microsoft.com/office/drawing/2014/main" id="{8E532A66-D329-F244-8DFA-49FF36FD4953}"/>
                  </a:ext>
                </a:extLst>
              </p:cNvPr>
              <p:cNvSpPr>
                <a:spLocks/>
              </p:cNvSpPr>
              <p:nvPr/>
            </p:nvSpPr>
            <p:spPr bwMode="auto">
              <a:xfrm>
                <a:off x="7553775" y="5677834"/>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 name="Freeform 244">
                <a:extLst>
                  <a:ext uri="{FF2B5EF4-FFF2-40B4-BE49-F238E27FC236}">
                    <a16:creationId xmlns="" xmlns:a16="http://schemas.microsoft.com/office/drawing/2014/main" id="{3844165C-EF6F-254C-B028-EC5048794631}"/>
                  </a:ext>
                </a:extLst>
              </p:cNvPr>
              <p:cNvSpPr>
                <a:spLocks/>
              </p:cNvSpPr>
              <p:nvPr/>
            </p:nvSpPr>
            <p:spPr bwMode="auto">
              <a:xfrm>
                <a:off x="7561273" y="5689081"/>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grpSp>
        <p:nvGrpSpPr>
          <p:cNvPr id="34" name="Group 33">
            <a:extLst>
              <a:ext uri="{FF2B5EF4-FFF2-40B4-BE49-F238E27FC236}">
                <a16:creationId xmlns="" xmlns:a16="http://schemas.microsoft.com/office/drawing/2014/main" id="{D8EB2F77-986C-DA47-9FF5-83AC470FD60C}"/>
              </a:ext>
            </a:extLst>
          </p:cNvPr>
          <p:cNvGrpSpPr>
            <a:grpSpLocks/>
          </p:cNvGrpSpPr>
          <p:nvPr/>
        </p:nvGrpSpPr>
        <p:grpSpPr>
          <a:xfrm>
            <a:off x="4409996" y="4641113"/>
            <a:ext cx="1533604" cy="767529"/>
            <a:chOff x="703666" y="4945091"/>
            <a:chExt cx="1899985" cy="883261"/>
          </a:xfrm>
          <a:solidFill>
            <a:srgbClr val="2F454E"/>
          </a:solidFill>
        </p:grpSpPr>
        <p:sp>
          <p:nvSpPr>
            <p:cNvPr id="35" name="Freeform 254">
              <a:extLst>
                <a:ext uri="{FF2B5EF4-FFF2-40B4-BE49-F238E27FC236}">
                  <a16:creationId xmlns="" xmlns:a16="http://schemas.microsoft.com/office/drawing/2014/main" id="{2EC87DD0-DCAC-4947-8F17-28757DA31C8D}"/>
                </a:ext>
              </a:extLst>
            </p:cNvPr>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6" name="Rectangle 255">
              <a:extLst>
                <a:ext uri="{FF2B5EF4-FFF2-40B4-BE49-F238E27FC236}">
                  <a16:creationId xmlns="" xmlns:a16="http://schemas.microsoft.com/office/drawing/2014/main" id="{41BB5E3D-6D6A-D745-A52C-8241FB8E978D}"/>
                </a:ext>
              </a:extLst>
            </p:cNvPr>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7" name="Freeform 256">
              <a:extLst>
                <a:ext uri="{FF2B5EF4-FFF2-40B4-BE49-F238E27FC236}">
                  <a16:creationId xmlns="" xmlns:a16="http://schemas.microsoft.com/office/drawing/2014/main" id="{7F7D5368-F86A-0046-B441-E931A7CB83CA}"/>
                </a:ext>
              </a:extLst>
            </p:cNvPr>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8" name="Freeform 257">
              <a:extLst>
                <a:ext uri="{FF2B5EF4-FFF2-40B4-BE49-F238E27FC236}">
                  <a16:creationId xmlns="" xmlns:a16="http://schemas.microsoft.com/office/drawing/2014/main" id="{1F4BBD0D-D4B2-5046-804D-F38DB68D6C84}"/>
                </a:ext>
              </a:extLst>
            </p:cNvPr>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39" name="Freeform 258">
              <a:extLst>
                <a:ext uri="{FF2B5EF4-FFF2-40B4-BE49-F238E27FC236}">
                  <a16:creationId xmlns="" xmlns:a16="http://schemas.microsoft.com/office/drawing/2014/main" id="{30CB65BF-AB3C-CF40-B053-F0B81C9C57DE}"/>
                </a:ext>
              </a:extLst>
            </p:cNvPr>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0" name="Rectangle 259">
              <a:extLst>
                <a:ext uri="{FF2B5EF4-FFF2-40B4-BE49-F238E27FC236}">
                  <a16:creationId xmlns="" xmlns:a16="http://schemas.microsoft.com/office/drawing/2014/main" id="{CFD12399-D766-F443-BDF1-52EC66279347}"/>
                </a:ext>
              </a:extLst>
            </p:cNvPr>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1" name="Freeform 260">
              <a:extLst>
                <a:ext uri="{FF2B5EF4-FFF2-40B4-BE49-F238E27FC236}">
                  <a16:creationId xmlns="" xmlns:a16="http://schemas.microsoft.com/office/drawing/2014/main" id="{ACF06CEB-6D22-EA49-92AC-7014CDE9E61E}"/>
                </a:ext>
              </a:extLst>
            </p:cNvPr>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2" name="Freeform 261">
              <a:extLst>
                <a:ext uri="{FF2B5EF4-FFF2-40B4-BE49-F238E27FC236}">
                  <a16:creationId xmlns="" xmlns:a16="http://schemas.microsoft.com/office/drawing/2014/main" id="{E276E936-624E-864F-8635-85260B072EEE}"/>
                </a:ext>
              </a:extLst>
            </p:cNvPr>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3" name="Freeform 262">
              <a:extLst>
                <a:ext uri="{FF2B5EF4-FFF2-40B4-BE49-F238E27FC236}">
                  <a16:creationId xmlns="" xmlns:a16="http://schemas.microsoft.com/office/drawing/2014/main" id="{82E9DED7-9D68-7047-9756-D3D00200FF68}"/>
                </a:ext>
              </a:extLst>
            </p:cNvPr>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44" name="Freeform 104">
            <a:extLst>
              <a:ext uri="{FF2B5EF4-FFF2-40B4-BE49-F238E27FC236}">
                <a16:creationId xmlns="" xmlns:a16="http://schemas.microsoft.com/office/drawing/2014/main" id="{656FBCFC-DCAE-914B-A3E1-97288C8B8F7B}"/>
              </a:ext>
            </a:extLst>
          </p:cNvPr>
          <p:cNvSpPr>
            <a:spLocks noEditPoints="1"/>
          </p:cNvSpPr>
          <p:nvPr/>
        </p:nvSpPr>
        <p:spPr bwMode="auto">
          <a:xfrm>
            <a:off x="2362200" y="4550678"/>
            <a:ext cx="1514396" cy="854567"/>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rgbClr val="2F454E"/>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45" name="Freeform 5">
            <a:extLst>
              <a:ext uri="{FF2B5EF4-FFF2-40B4-BE49-F238E27FC236}">
                <a16:creationId xmlns="" xmlns:a16="http://schemas.microsoft.com/office/drawing/2014/main" id="{5FAA43CD-A175-3043-99F9-66483F8A2D51}"/>
              </a:ext>
            </a:extLst>
          </p:cNvPr>
          <p:cNvSpPr>
            <a:spLocks noEditPoints="1"/>
          </p:cNvSpPr>
          <p:nvPr/>
        </p:nvSpPr>
        <p:spPr bwMode="auto">
          <a:xfrm>
            <a:off x="6343143" y="4845773"/>
            <a:ext cx="2175195" cy="554306"/>
          </a:xfrm>
          <a:custGeom>
            <a:avLst/>
            <a:gdLst/>
            <a:ahLst/>
            <a:cxnLst>
              <a:cxn ang="0">
                <a:pos x="399" y="188"/>
              </a:cxn>
              <a:cxn ang="0">
                <a:pos x="475" y="121"/>
              </a:cxn>
              <a:cxn ang="0">
                <a:pos x="399" y="121"/>
              </a:cxn>
              <a:cxn ang="0">
                <a:pos x="325" y="188"/>
              </a:cxn>
              <a:cxn ang="0">
                <a:pos x="399" y="99"/>
              </a:cxn>
              <a:cxn ang="0">
                <a:pos x="475" y="143"/>
              </a:cxn>
              <a:cxn ang="0">
                <a:pos x="704" y="188"/>
              </a:cxn>
              <a:cxn ang="0">
                <a:pos x="704" y="210"/>
              </a:cxn>
              <a:cxn ang="0">
                <a:pos x="778" y="143"/>
              </a:cxn>
              <a:cxn ang="0">
                <a:pos x="704" y="166"/>
              </a:cxn>
              <a:cxn ang="0">
                <a:pos x="475" y="166"/>
              </a:cxn>
              <a:cxn ang="0">
                <a:pos x="704" y="143"/>
              </a:cxn>
              <a:cxn ang="0">
                <a:pos x="28" y="210"/>
              </a:cxn>
              <a:cxn ang="0">
                <a:pos x="102" y="99"/>
              </a:cxn>
              <a:cxn ang="0">
                <a:pos x="778" y="188"/>
              </a:cxn>
              <a:cxn ang="0">
                <a:pos x="102" y="188"/>
              </a:cxn>
              <a:cxn ang="0">
                <a:pos x="28" y="121"/>
              </a:cxn>
              <a:cxn ang="0">
                <a:pos x="325" y="121"/>
              </a:cxn>
              <a:cxn ang="0">
                <a:pos x="28" y="143"/>
              </a:cxn>
              <a:cxn ang="0">
                <a:pos x="251" y="166"/>
              </a:cxn>
              <a:cxn ang="0">
                <a:pos x="251" y="143"/>
              </a:cxn>
              <a:cxn ang="0">
                <a:pos x="176" y="99"/>
              </a:cxn>
              <a:cxn ang="0">
                <a:pos x="251" y="121"/>
              </a:cxn>
              <a:cxn ang="0">
                <a:pos x="176" y="121"/>
              </a:cxn>
              <a:cxn ang="0">
                <a:pos x="176" y="188"/>
              </a:cxn>
              <a:cxn ang="0">
                <a:pos x="1374" y="143"/>
              </a:cxn>
              <a:cxn ang="0">
                <a:pos x="1300" y="121"/>
              </a:cxn>
              <a:cxn ang="0">
                <a:pos x="1226" y="121"/>
              </a:cxn>
              <a:cxn ang="0">
                <a:pos x="1300" y="99"/>
              </a:cxn>
              <a:cxn ang="0">
                <a:pos x="1151" y="143"/>
              </a:cxn>
              <a:cxn ang="0">
                <a:pos x="1151" y="188"/>
              </a:cxn>
              <a:cxn ang="0">
                <a:pos x="1151" y="121"/>
              </a:cxn>
              <a:cxn ang="0">
                <a:pos x="1449" y="166"/>
              </a:cxn>
              <a:cxn ang="0">
                <a:pos x="1449" y="121"/>
              </a:cxn>
              <a:cxn ang="0">
                <a:pos x="35" y="313"/>
              </a:cxn>
              <a:cxn ang="0">
                <a:pos x="1580" y="355"/>
              </a:cxn>
              <a:cxn ang="0">
                <a:pos x="1580" y="317"/>
              </a:cxn>
              <a:cxn ang="0">
                <a:pos x="1542" y="294"/>
              </a:cxn>
              <a:cxn ang="0">
                <a:pos x="1517" y="183"/>
              </a:cxn>
              <a:cxn ang="0">
                <a:pos x="1374" y="191"/>
              </a:cxn>
              <a:cxn ang="0">
                <a:pos x="679" y="80"/>
              </a:cxn>
              <a:cxn ang="0">
                <a:pos x="608" y="3"/>
              </a:cxn>
              <a:cxn ang="0">
                <a:pos x="1374" y="145"/>
              </a:cxn>
              <a:cxn ang="0">
                <a:pos x="1300" y="145"/>
              </a:cxn>
              <a:cxn ang="0">
                <a:pos x="778" y="191"/>
              </a:cxn>
              <a:cxn ang="0">
                <a:pos x="1374" y="79"/>
              </a:cxn>
              <a:cxn ang="0">
                <a:pos x="927" y="102"/>
              </a:cxn>
              <a:cxn ang="0">
                <a:pos x="927" y="124"/>
              </a:cxn>
              <a:cxn ang="0">
                <a:pos x="927" y="145"/>
              </a:cxn>
              <a:cxn ang="0">
                <a:pos x="852" y="79"/>
              </a:cxn>
              <a:cxn ang="0">
                <a:pos x="852" y="102"/>
              </a:cxn>
              <a:cxn ang="0">
                <a:pos x="852" y="145"/>
              </a:cxn>
              <a:cxn ang="0">
                <a:pos x="1077" y="145"/>
              </a:cxn>
              <a:cxn ang="0">
                <a:pos x="1077" y="102"/>
              </a:cxn>
              <a:cxn ang="0">
                <a:pos x="1077" y="79"/>
              </a:cxn>
              <a:cxn ang="0">
                <a:pos x="1001" y="169"/>
              </a:cxn>
              <a:cxn ang="0">
                <a:pos x="1001" y="102"/>
              </a:cxn>
              <a:cxn ang="0">
                <a:pos x="1001" y="79"/>
              </a:cxn>
            </a:cxnLst>
            <a:rect l="0" t="0" r="r" b="b"/>
            <a:pathLst>
              <a:path w="1619" h="355">
                <a:moveTo>
                  <a:pt x="399" y="210"/>
                </a:moveTo>
                <a:lnTo>
                  <a:pt x="468" y="210"/>
                </a:lnTo>
                <a:lnTo>
                  <a:pt x="468" y="191"/>
                </a:lnTo>
                <a:lnTo>
                  <a:pt x="399" y="191"/>
                </a:lnTo>
                <a:lnTo>
                  <a:pt x="399" y="210"/>
                </a:lnTo>
                <a:close/>
                <a:moveTo>
                  <a:pt x="399" y="188"/>
                </a:moveTo>
                <a:lnTo>
                  <a:pt x="468" y="188"/>
                </a:lnTo>
                <a:lnTo>
                  <a:pt x="468" y="169"/>
                </a:lnTo>
                <a:lnTo>
                  <a:pt x="399" y="169"/>
                </a:lnTo>
                <a:lnTo>
                  <a:pt x="399" y="188"/>
                </a:lnTo>
                <a:close/>
                <a:moveTo>
                  <a:pt x="325" y="143"/>
                </a:moveTo>
                <a:lnTo>
                  <a:pt x="393" y="143"/>
                </a:lnTo>
                <a:lnTo>
                  <a:pt x="393" y="124"/>
                </a:lnTo>
                <a:lnTo>
                  <a:pt x="325" y="124"/>
                </a:lnTo>
                <a:lnTo>
                  <a:pt x="325" y="143"/>
                </a:lnTo>
                <a:close/>
                <a:moveTo>
                  <a:pt x="475" y="121"/>
                </a:moveTo>
                <a:lnTo>
                  <a:pt x="542" y="121"/>
                </a:lnTo>
                <a:lnTo>
                  <a:pt x="542" y="102"/>
                </a:lnTo>
                <a:lnTo>
                  <a:pt x="475" y="102"/>
                </a:lnTo>
                <a:lnTo>
                  <a:pt x="475" y="121"/>
                </a:lnTo>
                <a:close/>
                <a:moveTo>
                  <a:pt x="475" y="99"/>
                </a:moveTo>
                <a:lnTo>
                  <a:pt x="542" y="99"/>
                </a:lnTo>
                <a:lnTo>
                  <a:pt x="542" y="79"/>
                </a:lnTo>
                <a:lnTo>
                  <a:pt x="475" y="79"/>
                </a:lnTo>
                <a:lnTo>
                  <a:pt x="475" y="99"/>
                </a:lnTo>
                <a:close/>
                <a:moveTo>
                  <a:pt x="399" y="121"/>
                </a:moveTo>
                <a:lnTo>
                  <a:pt x="468" y="121"/>
                </a:lnTo>
                <a:lnTo>
                  <a:pt x="468" y="102"/>
                </a:lnTo>
                <a:lnTo>
                  <a:pt x="399" y="102"/>
                </a:lnTo>
                <a:lnTo>
                  <a:pt x="399" y="121"/>
                </a:lnTo>
                <a:close/>
                <a:moveTo>
                  <a:pt x="325" y="210"/>
                </a:moveTo>
                <a:lnTo>
                  <a:pt x="393" y="210"/>
                </a:lnTo>
                <a:lnTo>
                  <a:pt x="393" y="191"/>
                </a:lnTo>
                <a:lnTo>
                  <a:pt x="325" y="191"/>
                </a:lnTo>
                <a:lnTo>
                  <a:pt x="325" y="210"/>
                </a:lnTo>
                <a:close/>
                <a:moveTo>
                  <a:pt x="325" y="188"/>
                </a:moveTo>
                <a:lnTo>
                  <a:pt x="393" y="188"/>
                </a:lnTo>
                <a:lnTo>
                  <a:pt x="393" y="169"/>
                </a:lnTo>
                <a:lnTo>
                  <a:pt x="325" y="169"/>
                </a:lnTo>
                <a:lnTo>
                  <a:pt x="325" y="188"/>
                </a:lnTo>
                <a:close/>
                <a:moveTo>
                  <a:pt x="325" y="166"/>
                </a:moveTo>
                <a:lnTo>
                  <a:pt x="393" y="166"/>
                </a:lnTo>
                <a:lnTo>
                  <a:pt x="393" y="145"/>
                </a:lnTo>
                <a:lnTo>
                  <a:pt x="325" y="145"/>
                </a:lnTo>
                <a:lnTo>
                  <a:pt x="325" y="166"/>
                </a:lnTo>
                <a:close/>
                <a:moveTo>
                  <a:pt x="399" y="99"/>
                </a:moveTo>
                <a:lnTo>
                  <a:pt x="468" y="99"/>
                </a:lnTo>
                <a:lnTo>
                  <a:pt x="468" y="79"/>
                </a:lnTo>
                <a:lnTo>
                  <a:pt x="399" y="79"/>
                </a:lnTo>
                <a:lnTo>
                  <a:pt x="399" y="99"/>
                </a:lnTo>
                <a:close/>
                <a:moveTo>
                  <a:pt x="399" y="143"/>
                </a:moveTo>
                <a:lnTo>
                  <a:pt x="468" y="143"/>
                </a:lnTo>
                <a:lnTo>
                  <a:pt x="468" y="124"/>
                </a:lnTo>
                <a:lnTo>
                  <a:pt x="399" y="124"/>
                </a:lnTo>
                <a:lnTo>
                  <a:pt x="399" y="143"/>
                </a:lnTo>
                <a:close/>
                <a:moveTo>
                  <a:pt x="475" y="143"/>
                </a:moveTo>
                <a:lnTo>
                  <a:pt x="542" y="143"/>
                </a:lnTo>
                <a:lnTo>
                  <a:pt x="542" y="124"/>
                </a:lnTo>
                <a:lnTo>
                  <a:pt x="475" y="124"/>
                </a:lnTo>
                <a:lnTo>
                  <a:pt x="475" y="143"/>
                </a:lnTo>
                <a:close/>
                <a:moveTo>
                  <a:pt x="399" y="166"/>
                </a:moveTo>
                <a:lnTo>
                  <a:pt x="468" y="166"/>
                </a:lnTo>
                <a:lnTo>
                  <a:pt x="468" y="145"/>
                </a:lnTo>
                <a:lnTo>
                  <a:pt x="399" y="145"/>
                </a:lnTo>
                <a:lnTo>
                  <a:pt x="399" y="166"/>
                </a:lnTo>
                <a:close/>
                <a:moveTo>
                  <a:pt x="704" y="188"/>
                </a:moveTo>
                <a:lnTo>
                  <a:pt x="771" y="188"/>
                </a:lnTo>
                <a:lnTo>
                  <a:pt x="771" y="169"/>
                </a:lnTo>
                <a:lnTo>
                  <a:pt x="704" y="169"/>
                </a:lnTo>
                <a:lnTo>
                  <a:pt x="704" y="188"/>
                </a:lnTo>
                <a:close/>
                <a:moveTo>
                  <a:pt x="778" y="99"/>
                </a:moveTo>
                <a:lnTo>
                  <a:pt x="847" y="99"/>
                </a:lnTo>
                <a:lnTo>
                  <a:pt x="847" y="79"/>
                </a:lnTo>
                <a:lnTo>
                  <a:pt x="778" y="79"/>
                </a:lnTo>
                <a:lnTo>
                  <a:pt x="778" y="99"/>
                </a:lnTo>
                <a:close/>
                <a:moveTo>
                  <a:pt x="704" y="210"/>
                </a:moveTo>
                <a:lnTo>
                  <a:pt x="771" y="210"/>
                </a:lnTo>
                <a:lnTo>
                  <a:pt x="771" y="191"/>
                </a:lnTo>
                <a:lnTo>
                  <a:pt x="704" y="191"/>
                </a:lnTo>
                <a:lnTo>
                  <a:pt x="704" y="210"/>
                </a:lnTo>
                <a:close/>
                <a:moveTo>
                  <a:pt x="778" y="121"/>
                </a:moveTo>
                <a:lnTo>
                  <a:pt x="847" y="121"/>
                </a:lnTo>
                <a:lnTo>
                  <a:pt x="847" y="102"/>
                </a:lnTo>
                <a:lnTo>
                  <a:pt x="778" y="102"/>
                </a:lnTo>
                <a:lnTo>
                  <a:pt x="778" y="121"/>
                </a:lnTo>
                <a:close/>
                <a:moveTo>
                  <a:pt x="778" y="143"/>
                </a:moveTo>
                <a:lnTo>
                  <a:pt x="847" y="143"/>
                </a:lnTo>
                <a:lnTo>
                  <a:pt x="847" y="124"/>
                </a:lnTo>
                <a:lnTo>
                  <a:pt x="778" y="124"/>
                </a:lnTo>
                <a:lnTo>
                  <a:pt x="778" y="143"/>
                </a:lnTo>
                <a:close/>
                <a:moveTo>
                  <a:pt x="778" y="166"/>
                </a:moveTo>
                <a:lnTo>
                  <a:pt x="847" y="166"/>
                </a:lnTo>
                <a:lnTo>
                  <a:pt x="847" y="145"/>
                </a:lnTo>
                <a:lnTo>
                  <a:pt x="778" y="145"/>
                </a:lnTo>
                <a:lnTo>
                  <a:pt x="778" y="166"/>
                </a:lnTo>
                <a:close/>
                <a:moveTo>
                  <a:pt x="704" y="166"/>
                </a:moveTo>
                <a:lnTo>
                  <a:pt x="771" y="166"/>
                </a:lnTo>
                <a:lnTo>
                  <a:pt x="771" y="145"/>
                </a:lnTo>
                <a:lnTo>
                  <a:pt x="704" y="145"/>
                </a:lnTo>
                <a:lnTo>
                  <a:pt x="704" y="166"/>
                </a:lnTo>
                <a:close/>
                <a:moveTo>
                  <a:pt x="475" y="210"/>
                </a:moveTo>
                <a:lnTo>
                  <a:pt x="542" y="210"/>
                </a:lnTo>
                <a:lnTo>
                  <a:pt x="542" y="191"/>
                </a:lnTo>
                <a:lnTo>
                  <a:pt x="475" y="191"/>
                </a:lnTo>
                <a:lnTo>
                  <a:pt x="475" y="210"/>
                </a:lnTo>
                <a:close/>
                <a:moveTo>
                  <a:pt x="475" y="166"/>
                </a:moveTo>
                <a:lnTo>
                  <a:pt x="542" y="166"/>
                </a:lnTo>
                <a:lnTo>
                  <a:pt x="542" y="145"/>
                </a:lnTo>
                <a:lnTo>
                  <a:pt x="475" y="145"/>
                </a:lnTo>
                <a:lnTo>
                  <a:pt x="475" y="166"/>
                </a:lnTo>
                <a:close/>
                <a:moveTo>
                  <a:pt x="475" y="188"/>
                </a:moveTo>
                <a:lnTo>
                  <a:pt x="542" y="188"/>
                </a:lnTo>
                <a:lnTo>
                  <a:pt x="542" y="169"/>
                </a:lnTo>
                <a:lnTo>
                  <a:pt x="475" y="169"/>
                </a:lnTo>
                <a:lnTo>
                  <a:pt x="475" y="188"/>
                </a:lnTo>
                <a:close/>
                <a:moveTo>
                  <a:pt x="704" y="143"/>
                </a:moveTo>
                <a:lnTo>
                  <a:pt x="771" y="143"/>
                </a:lnTo>
                <a:lnTo>
                  <a:pt x="771" y="124"/>
                </a:lnTo>
                <a:lnTo>
                  <a:pt x="704" y="124"/>
                </a:lnTo>
                <a:lnTo>
                  <a:pt x="704" y="143"/>
                </a:lnTo>
                <a:close/>
                <a:moveTo>
                  <a:pt x="704" y="121"/>
                </a:moveTo>
                <a:lnTo>
                  <a:pt x="771" y="121"/>
                </a:lnTo>
                <a:lnTo>
                  <a:pt x="771" y="102"/>
                </a:lnTo>
                <a:lnTo>
                  <a:pt x="704" y="102"/>
                </a:lnTo>
                <a:lnTo>
                  <a:pt x="704" y="121"/>
                </a:lnTo>
                <a:close/>
                <a:moveTo>
                  <a:pt x="28" y="210"/>
                </a:moveTo>
                <a:lnTo>
                  <a:pt x="96" y="210"/>
                </a:lnTo>
                <a:lnTo>
                  <a:pt x="96" y="191"/>
                </a:lnTo>
                <a:lnTo>
                  <a:pt x="28" y="191"/>
                </a:lnTo>
                <a:lnTo>
                  <a:pt x="28" y="210"/>
                </a:lnTo>
                <a:close/>
                <a:moveTo>
                  <a:pt x="102" y="121"/>
                </a:moveTo>
                <a:lnTo>
                  <a:pt x="170" y="121"/>
                </a:lnTo>
                <a:lnTo>
                  <a:pt x="170" y="102"/>
                </a:lnTo>
                <a:lnTo>
                  <a:pt x="102" y="102"/>
                </a:lnTo>
                <a:lnTo>
                  <a:pt x="102" y="121"/>
                </a:lnTo>
                <a:close/>
                <a:moveTo>
                  <a:pt x="102" y="99"/>
                </a:moveTo>
                <a:lnTo>
                  <a:pt x="170" y="99"/>
                </a:lnTo>
                <a:lnTo>
                  <a:pt x="170" y="79"/>
                </a:lnTo>
                <a:lnTo>
                  <a:pt x="102" y="79"/>
                </a:lnTo>
                <a:lnTo>
                  <a:pt x="102" y="99"/>
                </a:lnTo>
                <a:close/>
                <a:moveTo>
                  <a:pt x="102" y="143"/>
                </a:moveTo>
                <a:lnTo>
                  <a:pt x="170" y="143"/>
                </a:lnTo>
                <a:lnTo>
                  <a:pt x="170" y="124"/>
                </a:lnTo>
                <a:lnTo>
                  <a:pt x="102" y="124"/>
                </a:lnTo>
                <a:lnTo>
                  <a:pt x="102" y="143"/>
                </a:lnTo>
                <a:close/>
                <a:moveTo>
                  <a:pt x="778" y="188"/>
                </a:moveTo>
                <a:lnTo>
                  <a:pt x="847" y="188"/>
                </a:lnTo>
                <a:lnTo>
                  <a:pt x="847" y="169"/>
                </a:lnTo>
                <a:lnTo>
                  <a:pt x="778" y="169"/>
                </a:lnTo>
                <a:lnTo>
                  <a:pt x="778" y="188"/>
                </a:lnTo>
                <a:close/>
                <a:moveTo>
                  <a:pt x="102" y="166"/>
                </a:moveTo>
                <a:lnTo>
                  <a:pt x="170" y="166"/>
                </a:lnTo>
                <a:lnTo>
                  <a:pt x="170" y="145"/>
                </a:lnTo>
                <a:lnTo>
                  <a:pt x="102" y="145"/>
                </a:lnTo>
                <a:lnTo>
                  <a:pt x="102" y="166"/>
                </a:lnTo>
                <a:close/>
                <a:moveTo>
                  <a:pt x="102" y="188"/>
                </a:moveTo>
                <a:lnTo>
                  <a:pt x="170" y="188"/>
                </a:lnTo>
                <a:lnTo>
                  <a:pt x="170" y="169"/>
                </a:lnTo>
                <a:lnTo>
                  <a:pt x="102" y="169"/>
                </a:lnTo>
                <a:lnTo>
                  <a:pt x="102" y="188"/>
                </a:lnTo>
                <a:close/>
                <a:moveTo>
                  <a:pt x="102" y="210"/>
                </a:moveTo>
                <a:lnTo>
                  <a:pt x="170" y="210"/>
                </a:lnTo>
                <a:lnTo>
                  <a:pt x="170" y="191"/>
                </a:lnTo>
                <a:lnTo>
                  <a:pt x="102" y="191"/>
                </a:lnTo>
                <a:lnTo>
                  <a:pt x="102" y="210"/>
                </a:lnTo>
                <a:close/>
                <a:moveTo>
                  <a:pt x="28" y="121"/>
                </a:moveTo>
                <a:lnTo>
                  <a:pt x="96" y="121"/>
                </a:lnTo>
                <a:lnTo>
                  <a:pt x="96" y="102"/>
                </a:lnTo>
                <a:lnTo>
                  <a:pt x="28" y="102"/>
                </a:lnTo>
                <a:lnTo>
                  <a:pt x="28" y="121"/>
                </a:lnTo>
                <a:close/>
                <a:moveTo>
                  <a:pt x="28" y="99"/>
                </a:moveTo>
                <a:lnTo>
                  <a:pt x="96" y="99"/>
                </a:lnTo>
                <a:lnTo>
                  <a:pt x="96" y="79"/>
                </a:lnTo>
                <a:lnTo>
                  <a:pt x="28" y="79"/>
                </a:lnTo>
                <a:lnTo>
                  <a:pt x="28" y="99"/>
                </a:lnTo>
                <a:close/>
                <a:moveTo>
                  <a:pt x="325" y="121"/>
                </a:moveTo>
                <a:lnTo>
                  <a:pt x="393" y="121"/>
                </a:lnTo>
                <a:lnTo>
                  <a:pt x="393" y="102"/>
                </a:lnTo>
                <a:lnTo>
                  <a:pt x="325" y="102"/>
                </a:lnTo>
                <a:lnTo>
                  <a:pt x="325" y="121"/>
                </a:lnTo>
                <a:close/>
                <a:moveTo>
                  <a:pt x="28" y="188"/>
                </a:moveTo>
                <a:lnTo>
                  <a:pt x="96" y="188"/>
                </a:lnTo>
                <a:lnTo>
                  <a:pt x="96" y="169"/>
                </a:lnTo>
                <a:lnTo>
                  <a:pt x="28" y="169"/>
                </a:lnTo>
                <a:lnTo>
                  <a:pt x="28" y="188"/>
                </a:lnTo>
                <a:close/>
                <a:moveTo>
                  <a:pt x="28" y="143"/>
                </a:moveTo>
                <a:lnTo>
                  <a:pt x="96" y="143"/>
                </a:lnTo>
                <a:lnTo>
                  <a:pt x="96" y="124"/>
                </a:lnTo>
                <a:lnTo>
                  <a:pt x="28" y="124"/>
                </a:lnTo>
                <a:lnTo>
                  <a:pt x="28" y="143"/>
                </a:lnTo>
                <a:close/>
                <a:moveTo>
                  <a:pt x="28" y="166"/>
                </a:moveTo>
                <a:lnTo>
                  <a:pt x="96" y="166"/>
                </a:lnTo>
                <a:lnTo>
                  <a:pt x="96" y="145"/>
                </a:lnTo>
                <a:lnTo>
                  <a:pt x="28" y="145"/>
                </a:lnTo>
                <a:lnTo>
                  <a:pt x="28" y="166"/>
                </a:lnTo>
                <a:close/>
                <a:moveTo>
                  <a:pt x="251" y="166"/>
                </a:moveTo>
                <a:lnTo>
                  <a:pt x="319" y="166"/>
                </a:lnTo>
                <a:lnTo>
                  <a:pt x="319" y="145"/>
                </a:lnTo>
                <a:lnTo>
                  <a:pt x="251" y="145"/>
                </a:lnTo>
                <a:lnTo>
                  <a:pt x="251" y="166"/>
                </a:lnTo>
                <a:close/>
                <a:moveTo>
                  <a:pt x="251" y="188"/>
                </a:moveTo>
                <a:lnTo>
                  <a:pt x="319" y="188"/>
                </a:lnTo>
                <a:lnTo>
                  <a:pt x="319" y="169"/>
                </a:lnTo>
                <a:lnTo>
                  <a:pt x="251" y="169"/>
                </a:lnTo>
                <a:lnTo>
                  <a:pt x="251" y="188"/>
                </a:lnTo>
                <a:close/>
                <a:moveTo>
                  <a:pt x="251" y="143"/>
                </a:moveTo>
                <a:lnTo>
                  <a:pt x="319" y="143"/>
                </a:lnTo>
                <a:lnTo>
                  <a:pt x="319" y="124"/>
                </a:lnTo>
                <a:lnTo>
                  <a:pt x="251" y="124"/>
                </a:lnTo>
                <a:lnTo>
                  <a:pt x="251" y="143"/>
                </a:lnTo>
                <a:close/>
                <a:moveTo>
                  <a:pt x="325" y="99"/>
                </a:moveTo>
                <a:lnTo>
                  <a:pt x="393" y="99"/>
                </a:lnTo>
                <a:lnTo>
                  <a:pt x="393" y="79"/>
                </a:lnTo>
                <a:lnTo>
                  <a:pt x="325" y="79"/>
                </a:lnTo>
                <a:lnTo>
                  <a:pt x="325" y="99"/>
                </a:lnTo>
                <a:close/>
                <a:moveTo>
                  <a:pt x="176" y="99"/>
                </a:moveTo>
                <a:lnTo>
                  <a:pt x="245" y="99"/>
                </a:lnTo>
                <a:lnTo>
                  <a:pt x="245" y="79"/>
                </a:lnTo>
                <a:lnTo>
                  <a:pt x="176" y="79"/>
                </a:lnTo>
                <a:lnTo>
                  <a:pt x="176" y="99"/>
                </a:lnTo>
                <a:close/>
                <a:moveTo>
                  <a:pt x="251" y="210"/>
                </a:moveTo>
                <a:lnTo>
                  <a:pt x="319" y="210"/>
                </a:lnTo>
                <a:lnTo>
                  <a:pt x="319" y="191"/>
                </a:lnTo>
                <a:lnTo>
                  <a:pt x="251" y="191"/>
                </a:lnTo>
                <a:lnTo>
                  <a:pt x="251" y="210"/>
                </a:lnTo>
                <a:close/>
                <a:moveTo>
                  <a:pt x="251" y="121"/>
                </a:moveTo>
                <a:lnTo>
                  <a:pt x="319" y="121"/>
                </a:lnTo>
                <a:lnTo>
                  <a:pt x="319" y="102"/>
                </a:lnTo>
                <a:lnTo>
                  <a:pt x="251" y="102"/>
                </a:lnTo>
                <a:lnTo>
                  <a:pt x="251" y="121"/>
                </a:lnTo>
                <a:close/>
                <a:moveTo>
                  <a:pt x="176" y="210"/>
                </a:moveTo>
                <a:lnTo>
                  <a:pt x="245" y="210"/>
                </a:lnTo>
                <a:lnTo>
                  <a:pt x="245" y="191"/>
                </a:lnTo>
                <a:lnTo>
                  <a:pt x="176" y="191"/>
                </a:lnTo>
                <a:lnTo>
                  <a:pt x="176" y="210"/>
                </a:lnTo>
                <a:close/>
                <a:moveTo>
                  <a:pt x="176" y="121"/>
                </a:moveTo>
                <a:lnTo>
                  <a:pt x="245" y="121"/>
                </a:lnTo>
                <a:lnTo>
                  <a:pt x="245" y="102"/>
                </a:lnTo>
                <a:lnTo>
                  <a:pt x="176" y="102"/>
                </a:lnTo>
                <a:lnTo>
                  <a:pt x="176" y="121"/>
                </a:lnTo>
                <a:close/>
                <a:moveTo>
                  <a:pt x="176" y="143"/>
                </a:moveTo>
                <a:lnTo>
                  <a:pt x="245" y="143"/>
                </a:lnTo>
                <a:lnTo>
                  <a:pt x="245" y="124"/>
                </a:lnTo>
                <a:lnTo>
                  <a:pt x="176" y="124"/>
                </a:lnTo>
                <a:lnTo>
                  <a:pt x="176" y="143"/>
                </a:lnTo>
                <a:close/>
                <a:moveTo>
                  <a:pt x="176" y="188"/>
                </a:moveTo>
                <a:lnTo>
                  <a:pt x="245" y="188"/>
                </a:lnTo>
                <a:lnTo>
                  <a:pt x="245" y="169"/>
                </a:lnTo>
                <a:lnTo>
                  <a:pt x="176" y="169"/>
                </a:lnTo>
                <a:lnTo>
                  <a:pt x="176" y="188"/>
                </a:lnTo>
                <a:close/>
                <a:moveTo>
                  <a:pt x="176" y="166"/>
                </a:moveTo>
                <a:lnTo>
                  <a:pt x="245" y="166"/>
                </a:lnTo>
                <a:lnTo>
                  <a:pt x="245" y="145"/>
                </a:lnTo>
                <a:lnTo>
                  <a:pt x="176" y="145"/>
                </a:lnTo>
                <a:lnTo>
                  <a:pt x="176" y="166"/>
                </a:lnTo>
                <a:close/>
                <a:moveTo>
                  <a:pt x="1374" y="143"/>
                </a:moveTo>
                <a:lnTo>
                  <a:pt x="1443" y="143"/>
                </a:lnTo>
                <a:lnTo>
                  <a:pt x="1443" y="124"/>
                </a:lnTo>
                <a:lnTo>
                  <a:pt x="1374" y="124"/>
                </a:lnTo>
                <a:lnTo>
                  <a:pt x="1374" y="143"/>
                </a:lnTo>
                <a:close/>
                <a:moveTo>
                  <a:pt x="1226" y="166"/>
                </a:moveTo>
                <a:lnTo>
                  <a:pt x="1294" y="166"/>
                </a:lnTo>
                <a:lnTo>
                  <a:pt x="1294" y="145"/>
                </a:lnTo>
                <a:lnTo>
                  <a:pt x="1226" y="145"/>
                </a:lnTo>
                <a:lnTo>
                  <a:pt x="1226" y="166"/>
                </a:lnTo>
                <a:close/>
                <a:moveTo>
                  <a:pt x="1300" y="121"/>
                </a:moveTo>
                <a:lnTo>
                  <a:pt x="1368" y="121"/>
                </a:lnTo>
                <a:lnTo>
                  <a:pt x="1368" y="102"/>
                </a:lnTo>
                <a:lnTo>
                  <a:pt x="1300" y="102"/>
                </a:lnTo>
                <a:lnTo>
                  <a:pt x="1300" y="121"/>
                </a:lnTo>
                <a:close/>
                <a:moveTo>
                  <a:pt x="1226" y="188"/>
                </a:moveTo>
                <a:lnTo>
                  <a:pt x="1294" y="188"/>
                </a:lnTo>
                <a:lnTo>
                  <a:pt x="1294" y="169"/>
                </a:lnTo>
                <a:lnTo>
                  <a:pt x="1226" y="169"/>
                </a:lnTo>
                <a:lnTo>
                  <a:pt x="1226" y="188"/>
                </a:lnTo>
                <a:close/>
                <a:moveTo>
                  <a:pt x="1226" y="121"/>
                </a:moveTo>
                <a:lnTo>
                  <a:pt x="1294" y="121"/>
                </a:lnTo>
                <a:lnTo>
                  <a:pt x="1294" y="102"/>
                </a:lnTo>
                <a:lnTo>
                  <a:pt x="1226" y="102"/>
                </a:lnTo>
                <a:lnTo>
                  <a:pt x="1226" y="121"/>
                </a:lnTo>
                <a:close/>
                <a:moveTo>
                  <a:pt x="1226" y="210"/>
                </a:moveTo>
                <a:lnTo>
                  <a:pt x="1294" y="210"/>
                </a:lnTo>
                <a:lnTo>
                  <a:pt x="1294" y="191"/>
                </a:lnTo>
                <a:lnTo>
                  <a:pt x="1226" y="191"/>
                </a:lnTo>
                <a:lnTo>
                  <a:pt x="1226" y="210"/>
                </a:lnTo>
                <a:close/>
                <a:moveTo>
                  <a:pt x="1300" y="99"/>
                </a:moveTo>
                <a:lnTo>
                  <a:pt x="1368" y="99"/>
                </a:lnTo>
                <a:lnTo>
                  <a:pt x="1368" y="79"/>
                </a:lnTo>
                <a:lnTo>
                  <a:pt x="1300" y="79"/>
                </a:lnTo>
                <a:lnTo>
                  <a:pt x="1300" y="99"/>
                </a:lnTo>
                <a:close/>
                <a:moveTo>
                  <a:pt x="1226" y="143"/>
                </a:moveTo>
                <a:lnTo>
                  <a:pt x="1294" y="143"/>
                </a:lnTo>
                <a:lnTo>
                  <a:pt x="1294" y="124"/>
                </a:lnTo>
                <a:lnTo>
                  <a:pt x="1226" y="124"/>
                </a:lnTo>
                <a:lnTo>
                  <a:pt x="1226" y="143"/>
                </a:lnTo>
                <a:close/>
                <a:moveTo>
                  <a:pt x="1151" y="143"/>
                </a:moveTo>
                <a:lnTo>
                  <a:pt x="1220" y="143"/>
                </a:lnTo>
                <a:lnTo>
                  <a:pt x="1220" y="124"/>
                </a:lnTo>
                <a:lnTo>
                  <a:pt x="1151" y="124"/>
                </a:lnTo>
                <a:lnTo>
                  <a:pt x="1151" y="143"/>
                </a:lnTo>
                <a:close/>
                <a:moveTo>
                  <a:pt x="1151" y="166"/>
                </a:moveTo>
                <a:lnTo>
                  <a:pt x="1220" y="166"/>
                </a:lnTo>
                <a:lnTo>
                  <a:pt x="1220" y="145"/>
                </a:lnTo>
                <a:lnTo>
                  <a:pt x="1151" y="145"/>
                </a:lnTo>
                <a:lnTo>
                  <a:pt x="1151" y="166"/>
                </a:lnTo>
                <a:close/>
                <a:moveTo>
                  <a:pt x="1151" y="188"/>
                </a:moveTo>
                <a:lnTo>
                  <a:pt x="1220" y="188"/>
                </a:lnTo>
                <a:lnTo>
                  <a:pt x="1220" y="169"/>
                </a:lnTo>
                <a:lnTo>
                  <a:pt x="1151" y="169"/>
                </a:lnTo>
                <a:lnTo>
                  <a:pt x="1151" y="188"/>
                </a:lnTo>
                <a:close/>
                <a:moveTo>
                  <a:pt x="1226" y="99"/>
                </a:moveTo>
                <a:lnTo>
                  <a:pt x="1294" y="99"/>
                </a:lnTo>
                <a:lnTo>
                  <a:pt x="1294" y="79"/>
                </a:lnTo>
                <a:lnTo>
                  <a:pt x="1226" y="79"/>
                </a:lnTo>
                <a:lnTo>
                  <a:pt x="1226" y="99"/>
                </a:lnTo>
                <a:close/>
                <a:moveTo>
                  <a:pt x="1151" y="121"/>
                </a:moveTo>
                <a:lnTo>
                  <a:pt x="1218" y="121"/>
                </a:lnTo>
                <a:lnTo>
                  <a:pt x="1218" y="102"/>
                </a:lnTo>
                <a:lnTo>
                  <a:pt x="1151" y="102"/>
                </a:lnTo>
                <a:lnTo>
                  <a:pt x="1151" y="121"/>
                </a:lnTo>
                <a:close/>
                <a:moveTo>
                  <a:pt x="1151" y="210"/>
                </a:moveTo>
                <a:lnTo>
                  <a:pt x="1220" y="210"/>
                </a:lnTo>
                <a:lnTo>
                  <a:pt x="1220" y="191"/>
                </a:lnTo>
                <a:lnTo>
                  <a:pt x="1151" y="191"/>
                </a:lnTo>
                <a:lnTo>
                  <a:pt x="1151" y="210"/>
                </a:lnTo>
                <a:close/>
                <a:moveTo>
                  <a:pt x="1449" y="166"/>
                </a:moveTo>
                <a:lnTo>
                  <a:pt x="1517" y="166"/>
                </a:lnTo>
                <a:lnTo>
                  <a:pt x="1517" y="145"/>
                </a:lnTo>
                <a:lnTo>
                  <a:pt x="1449" y="145"/>
                </a:lnTo>
                <a:lnTo>
                  <a:pt x="1449" y="166"/>
                </a:lnTo>
                <a:close/>
                <a:moveTo>
                  <a:pt x="1374" y="188"/>
                </a:moveTo>
                <a:lnTo>
                  <a:pt x="1443" y="188"/>
                </a:lnTo>
                <a:lnTo>
                  <a:pt x="1443" y="169"/>
                </a:lnTo>
                <a:lnTo>
                  <a:pt x="1374" y="169"/>
                </a:lnTo>
                <a:lnTo>
                  <a:pt x="1374" y="188"/>
                </a:lnTo>
                <a:close/>
                <a:moveTo>
                  <a:pt x="1449" y="121"/>
                </a:moveTo>
                <a:lnTo>
                  <a:pt x="1517" y="121"/>
                </a:lnTo>
                <a:lnTo>
                  <a:pt x="1517" y="102"/>
                </a:lnTo>
                <a:lnTo>
                  <a:pt x="1449" y="102"/>
                </a:lnTo>
                <a:lnTo>
                  <a:pt x="1449" y="121"/>
                </a:lnTo>
                <a:close/>
                <a:moveTo>
                  <a:pt x="1449" y="143"/>
                </a:moveTo>
                <a:lnTo>
                  <a:pt x="1517" y="143"/>
                </a:lnTo>
                <a:lnTo>
                  <a:pt x="1517" y="124"/>
                </a:lnTo>
                <a:lnTo>
                  <a:pt x="1449" y="124"/>
                </a:lnTo>
                <a:lnTo>
                  <a:pt x="1449" y="143"/>
                </a:lnTo>
                <a:close/>
                <a:moveTo>
                  <a:pt x="1542" y="294"/>
                </a:moveTo>
                <a:lnTo>
                  <a:pt x="19" y="294"/>
                </a:lnTo>
                <a:lnTo>
                  <a:pt x="19" y="294"/>
                </a:lnTo>
                <a:lnTo>
                  <a:pt x="26" y="303"/>
                </a:lnTo>
                <a:lnTo>
                  <a:pt x="35" y="313"/>
                </a:lnTo>
                <a:lnTo>
                  <a:pt x="48" y="320"/>
                </a:lnTo>
                <a:lnTo>
                  <a:pt x="57" y="324"/>
                </a:lnTo>
                <a:lnTo>
                  <a:pt x="66" y="327"/>
                </a:lnTo>
                <a:lnTo>
                  <a:pt x="66" y="327"/>
                </a:lnTo>
                <a:lnTo>
                  <a:pt x="86" y="333"/>
                </a:lnTo>
                <a:lnTo>
                  <a:pt x="109" y="338"/>
                </a:lnTo>
                <a:lnTo>
                  <a:pt x="159" y="346"/>
                </a:lnTo>
                <a:lnTo>
                  <a:pt x="216" y="355"/>
                </a:lnTo>
                <a:lnTo>
                  <a:pt x="1580" y="355"/>
                </a:lnTo>
                <a:lnTo>
                  <a:pt x="1580" y="355"/>
                </a:lnTo>
                <a:lnTo>
                  <a:pt x="1583" y="355"/>
                </a:lnTo>
                <a:lnTo>
                  <a:pt x="1585" y="354"/>
                </a:lnTo>
                <a:lnTo>
                  <a:pt x="1591" y="348"/>
                </a:lnTo>
                <a:lnTo>
                  <a:pt x="1594" y="340"/>
                </a:lnTo>
                <a:lnTo>
                  <a:pt x="1596" y="333"/>
                </a:lnTo>
                <a:lnTo>
                  <a:pt x="1596" y="333"/>
                </a:lnTo>
                <a:lnTo>
                  <a:pt x="1594" y="326"/>
                </a:lnTo>
                <a:lnTo>
                  <a:pt x="1591" y="322"/>
                </a:lnTo>
                <a:lnTo>
                  <a:pt x="1585" y="317"/>
                </a:lnTo>
                <a:lnTo>
                  <a:pt x="1580" y="317"/>
                </a:lnTo>
                <a:lnTo>
                  <a:pt x="1534" y="317"/>
                </a:lnTo>
                <a:lnTo>
                  <a:pt x="1534" y="317"/>
                </a:lnTo>
                <a:lnTo>
                  <a:pt x="1534" y="317"/>
                </a:lnTo>
                <a:lnTo>
                  <a:pt x="1532" y="316"/>
                </a:lnTo>
                <a:lnTo>
                  <a:pt x="1530" y="314"/>
                </a:lnTo>
                <a:lnTo>
                  <a:pt x="1529" y="313"/>
                </a:lnTo>
                <a:lnTo>
                  <a:pt x="1529" y="310"/>
                </a:lnTo>
                <a:lnTo>
                  <a:pt x="1529" y="310"/>
                </a:lnTo>
                <a:lnTo>
                  <a:pt x="1529" y="308"/>
                </a:lnTo>
                <a:lnTo>
                  <a:pt x="1542" y="294"/>
                </a:lnTo>
                <a:close/>
                <a:moveTo>
                  <a:pt x="0" y="226"/>
                </a:moveTo>
                <a:lnTo>
                  <a:pt x="12" y="285"/>
                </a:lnTo>
                <a:lnTo>
                  <a:pt x="1549" y="285"/>
                </a:lnTo>
                <a:lnTo>
                  <a:pt x="1618" y="205"/>
                </a:lnTo>
                <a:lnTo>
                  <a:pt x="1618" y="205"/>
                </a:lnTo>
                <a:lnTo>
                  <a:pt x="1619" y="204"/>
                </a:lnTo>
                <a:lnTo>
                  <a:pt x="1616" y="202"/>
                </a:lnTo>
                <a:lnTo>
                  <a:pt x="1532" y="202"/>
                </a:lnTo>
                <a:lnTo>
                  <a:pt x="1530" y="180"/>
                </a:lnTo>
                <a:lnTo>
                  <a:pt x="1517" y="183"/>
                </a:lnTo>
                <a:lnTo>
                  <a:pt x="1517" y="169"/>
                </a:lnTo>
                <a:lnTo>
                  <a:pt x="1449" y="169"/>
                </a:lnTo>
                <a:lnTo>
                  <a:pt x="1449" y="188"/>
                </a:lnTo>
                <a:lnTo>
                  <a:pt x="1492" y="188"/>
                </a:lnTo>
                <a:lnTo>
                  <a:pt x="1475" y="191"/>
                </a:lnTo>
                <a:lnTo>
                  <a:pt x="1449" y="191"/>
                </a:lnTo>
                <a:lnTo>
                  <a:pt x="1449" y="195"/>
                </a:lnTo>
                <a:lnTo>
                  <a:pt x="1443" y="196"/>
                </a:lnTo>
                <a:lnTo>
                  <a:pt x="1443" y="191"/>
                </a:lnTo>
                <a:lnTo>
                  <a:pt x="1374" y="191"/>
                </a:lnTo>
                <a:lnTo>
                  <a:pt x="1374" y="208"/>
                </a:lnTo>
                <a:lnTo>
                  <a:pt x="1368" y="210"/>
                </a:lnTo>
                <a:lnTo>
                  <a:pt x="1368" y="191"/>
                </a:lnTo>
                <a:lnTo>
                  <a:pt x="1300" y="191"/>
                </a:lnTo>
                <a:lnTo>
                  <a:pt x="1300" y="210"/>
                </a:lnTo>
                <a:lnTo>
                  <a:pt x="1368" y="210"/>
                </a:lnTo>
                <a:lnTo>
                  <a:pt x="1323" y="218"/>
                </a:lnTo>
                <a:lnTo>
                  <a:pt x="667" y="218"/>
                </a:lnTo>
                <a:lnTo>
                  <a:pt x="667" y="87"/>
                </a:lnTo>
                <a:lnTo>
                  <a:pt x="679" y="80"/>
                </a:lnTo>
                <a:lnTo>
                  <a:pt x="679" y="48"/>
                </a:lnTo>
                <a:lnTo>
                  <a:pt x="638" y="48"/>
                </a:lnTo>
                <a:lnTo>
                  <a:pt x="638" y="3"/>
                </a:lnTo>
                <a:lnTo>
                  <a:pt x="638" y="3"/>
                </a:lnTo>
                <a:lnTo>
                  <a:pt x="638" y="1"/>
                </a:lnTo>
                <a:lnTo>
                  <a:pt x="637" y="0"/>
                </a:lnTo>
                <a:lnTo>
                  <a:pt x="609" y="0"/>
                </a:lnTo>
                <a:lnTo>
                  <a:pt x="609" y="0"/>
                </a:lnTo>
                <a:lnTo>
                  <a:pt x="608" y="1"/>
                </a:lnTo>
                <a:lnTo>
                  <a:pt x="608" y="3"/>
                </a:lnTo>
                <a:lnTo>
                  <a:pt x="603" y="48"/>
                </a:lnTo>
                <a:lnTo>
                  <a:pt x="587" y="48"/>
                </a:lnTo>
                <a:lnTo>
                  <a:pt x="573" y="218"/>
                </a:lnTo>
                <a:lnTo>
                  <a:pt x="20" y="218"/>
                </a:lnTo>
                <a:lnTo>
                  <a:pt x="20" y="226"/>
                </a:lnTo>
                <a:lnTo>
                  <a:pt x="0" y="226"/>
                </a:lnTo>
                <a:close/>
                <a:moveTo>
                  <a:pt x="1374" y="166"/>
                </a:moveTo>
                <a:lnTo>
                  <a:pt x="1443" y="166"/>
                </a:lnTo>
                <a:lnTo>
                  <a:pt x="1443" y="145"/>
                </a:lnTo>
                <a:lnTo>
                  <a:pt x="1374" y="145"/>
                </a:lnTo>
                <a:lnTo>
                  <a:pt x="1374" y="166"/>
                </a:lnTo>
                <a:close/>
                <a:moveTo>
                  <a:pt x="1300" y="188"/>
                </a:moveTo>
                <a:lnTo>
                  <a:pt x="1368" y="188"/>
                </a:lnTo>
                <a:lnTo>
                  <a:pt x="1368" y="169"/>
                </a:lnTo>
                <a:lnTo>
                  <a:pt x="1300" y="169"/>
                </a:lnTo>
                <a:lnTo>
                  <a:pt x="1300" y="188"/>
                </a:lnTo>
                <a:close/>
                <a:moveTo>
                  <a:pt x="1300" y="166"/>
                </a:moveTo>
                <a:lnTo>
                  <a:pt x="1368" y="166"/>
                </a:lnTo>
                <a:lnTo>
                  <a:pt x="1368" y="145"/>
                </a:lnTo>
                <a:lnTo>
                  <a:pt x="1300" y="145"/>
                </a:lnTo>
                <a:lnTo>
                  <a:pt x="1300" y="166"/>
                </a:lnTo>
                <a:close/>
                <a:moveTo>
                  <a:pt x="1300" y="143"/>
                </a:moveTo>
                <a:lnTo>
                  <a:pt x="1368" y="143"/>
                </a:lnTo>
                <a:lnTo>
                  <a:pt x="1368" y="124"/>
                </a:lnTo>
                <a:lnTo>
                  <a:pt x="1300" y="124"/>
                </a:lnTo>
                <a:lnTo>
                  <a:pt x="1300" y="143"/>
                </a:lnTo>
                <a:close/>
                <a:moveTo>
                  <a:pt x="778" y="210"/>
                </a:moveTo>
                <a:lnTo>
                  <a:pt x="847" y="210"/>
                </a:lnTo>
                <a:lnTo>
                  <a:pt x="847" y="191"/>
                </a:lnTo>
                <a:lnTo>
                  <a:pt x="778" y="191"/>
                </a:lnTo>
                <a:lnTo>
                  <a:pt x="778" y="210"/>
                </a:lnTo>
                <a:close/>
                <a:moveTo>
                  <a:pt x="1374" y="121"/>
                </a:moveTo>
                <a:lnTo>
                  <a:pt x="1443" y="121"/>
                </a:lnTo>
                <a:lnTo>
                  <a:pt x="1443" y="102"/>
                </a:lnTo>
                <a:lnTo>
                  <a:pt x="1374" y="102"/>
                </a:lnTo>
                <a:lnTo>
                  <a:pt x="1374" y="121"/>
                </a:lnTo>
                <a:close/>
                <a:moveTo>
                  <a:pt x="1374" y="99"/>
                </a:moveTo>
                <a:lnTo>
                  <a:pt x="1443" y="99"/>
                </a:lnTo>
                <a:lnTo>
                  <a:pt x="1443" y="79"/>
                </a:lnTo>
                <a:lnTo>
                  <a:pt x="1374" y="79"/>
                </a:lnTo>
                <a:lnTo>
                  <a:pt x="1374" y="99"/>
                </a:lnTo>
                <a:close/>
                <a:moveTo>
                  <a:pt x="852" y="210"/>
                </a:moveTo>
                <a:lnTo>
                  <a:pt x="921" y="210"/>
                </a:lnTo>
                <a:lnTo>
                  <a:pt x="921" y="191"/>
                </a:lnTo>
                <a:lnTo>
                  <a:pt x="852" y="191"/>
                </a:lnTo>
                <a:lnTo>
                  <a:pt x="852" y="210"/>
                </a:lnTo>
                <a:close/>
                <a:moveTo>
                  <a:pt x="927" y="121"/>
                </a:moveTo>
                <a:lnTo>
                  <a:pt x="995" y="121"/>
                </a:lnTo>
                <a:lnTo>
                  <a:pt x="995" y="102"/>
                </a:lnTo>
                <a:lnTo>
                  <a:pt x="927" y="102"/>
                </a:lnTo>
                <a:lnTo>
                  <a:pt x="927" y="121"/>
                </a:lnTo>
                <a:close/>
                <a:moveTo>
                  <a:pt x="927" y="210"/>
                </a:moveTo>
                <a:lnTo>
                  <a:pt x="995" y="210"/>
                </a:lnTo>
                <a:lnTo>
                  <a:pt x="995" y="191"/>
                </a:lnTo>
                <a:lnTo>
                  <a:pt x="927" y="191"/>
                </a:lnTo>
                <a:lnTo>
                  <a:pt x="927" y="210"/>
                </a:lnTo>
                <a:close/>
                <a:moveTo>
                  <a:pt x="927" y="143"/>
                </a:moveTo>
                <a:lnTo>
                  <a:pt x="995" y="143"/>
                </a:lnTo>
                <a:lnTo>
                  <a:pt x="995" y="124"/>
                </a:lnTo>
                <a:lnTo>
                  <a:pt x="927" y="124"/>
                </a:lnTo>
                <a:lnTo>
                  <a:pt x="927" y="143"/>
                </a:lnTo>
                <a:close/>
                <a:moveTo>
                  <a:pt x="1151" y="99"/>
                </a:moveTo>
                <a:lnTo>
                  <a:pt x="1218" y="99"/>
                </a:lnTo>
                <a:lnTo>
                  <a:pt x="1218" y="79"/>
                </a:lnTo>
                <a:lnTo>
                  <a:pt x="1151" y="79"/>
                </a:lnTo>
                <a:lnTo>
                  <a:pt x="1151" y="99"/>
                </a:lnTo>
                <a:close/>
                <a:moveTo>
                  <a:pt x="927" y="166"/>
                </a:moveTo>
                <a:lnTo>
                  <a:pt x="995" y="166"/>
                </a:lnTo>
                <a:lnTo>
                  <a:pt x="995" y="145"/>
                </a:lnTo>
                <a:lnTo>
                  <a:pt x="927" y="145"/>
                </a:lnTo>
                <a:lnTo>
                  <a:pt x="927" y="166"/>
                </a:lnTo>
                <a:close/>
                <a:moveTo>
                  <a:pt x="927" y="99"/>
                </a:moveTo>
                <a:lnTo>
                  <a:pt x="995" y="99"/>
                </a:lnTo>
                <a:lnTo>
                  <a:pt x="995" y="79"/>
                </a:lnTo>
                <a:lnTo>
                  <a:pt x="927" y="79"/>
                </a:lnTo>
                <a:lnTo>
                  <a:pt x="927" y="99"/>
                </a:lnTo>
                <a:close/>
                <a:moveTo>
                  <a:pt x="852" y="99"/>
                </a:moveTo>
                <a:lnTo>
                  <a:pt x="921" y="99"/>
                </a:lnTo>
                <a:lnTo>
                  <a:pt x="921" y="79"/>
                </a:lnTo>
                <a:lnTo>
                  <a:pt x="852" y="79"/>
                </a:lnTo>
                <a:lnTo>
                  <a:pt x="852" y="99"/>
                </a:lnTo>
                <a:close/>
                <a:moveTo>
                  <a:pt x="852" y="188"/>
                </a:moveTo>
                <a:lnTo>
                  <a:pt x="921" y="188"/>
                </a:lnTo>
                <a:lnTo>
                  <a:pt x="921" y="169"/>
                </a:lnTo>
                <a:lnTo>
                  <a:pt x="852" y="169"/>
                </a:lnTo>
                <a:lnTo>
                  <a:pt x="852" y="188"/>
                </a:lnTo>
                <a:close/>
                <a:moveTo>
                  <a:pt x="852" y="121"/>
                </a:moveTo>
                <a:lnTo>
                  <a:pt x="921" y="121"/>
                </a:lnTo>
                <a:lnTo>
                  <a:pt x="921" y="102"/>
                </a:lnTo>
                <a:lnTo>
                  <a:pt x="852" y="102"/>
                </a:lnTo>
                <a:lnTo>
                  <a:pt x="852" y="121"/>
                </a:lnTo>
                <a:close/>
                <a:moveTo>
                  <a:pt x="852" y="143"/>
                </a:moveTo>
                <a:lnTo>
                  <a:pt x="921" y="143"/>
                </a:lnTo>
                <a:lnTo>
                  <a:pt x="921" y="124"/>
                </a:lnTo>
                <a:lnTo>
                  <a:pt x="852" y="124"/>
                </a:lnTo>
                <a:lnTo>
                  <a:pt x="852" y="143"/>
                </a:lnTo>
                <a:close/>
                <a:moveTo>
                  <a:pt x="852" y="166"/>
                </a:moveTo>
                <a:lnTo>
                  <a:pt x="921" y="166"/>
                </a:lnTo>
                <a:lnTo>
                  <a:pt x="921" y="145"/>
                </a:lnTo>
                <a:lnTo>
                  <a:pt x="852" y="145"/>
                </a:lnTo>
                <a:lnTo>
                  <a:pt x="852" y="166"/>
                </a:lnTo>
                <a:close/>
                <a:moveTo>
                  <a:pt x="927" y="188"/>
                </a:moveTo>
                <a:lnTo>
                  <a:pt x="995" y="188"/>
                </a:lnTo>
                <a:lnTo>
                  <a:pt x="995" y="169"/>
                </a:lnTo>
                <a:lnTo>
                  <a:pt x="927" y="169"/>
                </a:lnTo>
                <a:lnTo>
                  <a:pt x="927" y="188"/>
                </a:lnTo>
                <a:close/>
                <a:moveTo>
                  <a:pt x="1077" y="166"/>
                </a:moveTo>
                <a:lnTo>
                  <a:pt x="1144" y="166"/>
                </a:lnTo>
                <a:lnTo>
                  <a:pt x="1144" y="145"/>
                </a:lnTo>
                <a:lnTo>
                  <a:pt x="1077" y="145"/>
                </a:lnTo>
                <a:lnTo>
                  <a:pt x="1077" y="166"/>
                </a:lnTo>
                <a:close/>
                <a:moveTo>
                  <a:pt x="1077" y="143"/>
                </a:moveTo>
                <a:lnTo>
                  <a:pt x="1144" y="143"/>
                </a:lnTo>
                <a:lnTo>
                  <a:pt x="1144" y="124"/>
                </a:lnTo>
                <a:lnTo>
                  <a:pt x="1077" y="124"/>
                </a:lnTo>
                <a:lnTo>
                  <a:pt x="1077" y="143"/>
                </a:lnTo>
                <a:close/>
                <a:moveTo>
                  <a:pt x="1077" y="121"/>
                </a:moveTo>
                <a:lnTo>
                  <a:pt x="1144" y="121"/>
                </a:lnTo>
                <a:lnTo>
                  <a:pt x="1144" y="102"/>
                </a:lnTo>
                <a:lnTo>
                  <a:pt x="1077" y="102"/>
                </a:lnTo>
                <a:lnTo>
                  <a:pt x="1077" y="121"/>
                </a:lnTo>
                <a:close/>
                <a:moveTo>
                  <a:pt x="1077" y="210"/>
                </a:moveTo>
                <a:lnTo>
                  <a:pt x="1144" y="210"/>
                </a:lnTo>
                <a:lnTo>
                  <a:pt x="1144" y="191"/>
                </a:lnTo>
                <a:lnTo>
                  <a:pt x="1077" y="191"/>
                </a:lnTo>
                <a:lnTo>
                  <a:pt x="1077" y="210"/>
                </a:lnTo>
                <a:close/>
                <a:moveTo>
                  <a:pt x="1077" y="99"/>
                </a:moveTo>
                <a:lnTo>
                  <a:pt x="1144" y="99"/>
                </a:lnTo>
                <a:lnTo>
                  <a:pt x="1144" y="79"/>
                </a:lnTo>
                <a:lnTo>
                  <a:pt x="1077" y="79"/>
                </a:lnTo>
                <a:lnTo>
                  <a:pt x="1077" y="99"/>
                </a:lnTo>
                <a:close/>
                <a:moveTo>
                  <a:pt x="1077" y="188"/>
                </a:moveTo>
                <a:lnTo>
                  <a:pt x="1144" y="188"/>
                </a:lnTo>
                <a:lnTo>
                  <a:pt x="1144" y="169"/>
                </a:lnTo>
                <a:lnTo>
                  <a:pt x="1077" y="169"/>
                </a:lnTo>
                <a:lnTo>
                  <a:pt x="1077" y="188"/>
                </a:lnTo>
                <a:close/>
                <a:moveTo>
                  <a:pt x="1001" y="188"/>
                </a:moveTo>
                <a:lnTo>
                  <a:pt x="1070" y="188"/>
                </a:lnTo>
                <a:lnTo>
                  <a:pt x="1070" y="169"/>
                </a:lnTo>
                <a:lnTo>
                  <a:pt x="1001" y="169"/>
                </a:lnTo>
                <a:lnTo>
                  <a:pt x="1001" y="188"/>
                </a:lnTo>
                <a:close/>
                <a:moveTo>
                  <a:pt x="1001" y="210"/>
                </a:moveTo>
                <a:lnTo>
                  <a:pt x="1070" y="210"/>
                </a:lnTo>
                <a:lnTo>
                  <a:pt x="1070" y="191"/>
                </a:lnTo>
                <a:lnTo>
                  <a:pt x="1001" y="191"/>
                </a:lnTo>
                <a:lnTo>
                  <a:pt x="1001" y="210"/>
                </a:lnTo>
                <a:close/>
                <a:moveTo>
                  <a:pt x="1001" y="121"/>
                </a:moveTo>
                <a:lnTo>
                  <a:pt x="1070" y="121"/>
                </a:lnTo>
                <a:lnTo>
                  <a:pt x="1070" y="102"/>
                </a:lnTo>
                <a:lnTo>
                  <a:pt x="1001" y="102"/>
                </a:lnTo>
                <a:lnTo>
                  <a:pt x="1001" y="121"/>
                </a:lnTo>
                <a:close/>
                <a:moveTo>
                  <a:pt x="1001" y="143"/>
                </a:moveTo>
                <a:lnTo>
                  <a:pt x="1070" y="143"/>
                </a:lnTo>
                <a:lnTo>
                  <a:pt x="1070" y="124"/>
                </a:lnTo>
                <a:lnTo>
                  <a:pt x="1001" y="124"/>
                </a:lnTo>
                <a:lnTo>
                  <a:pt x="1001" y="143"/>
                </a:lnTo>
                <a:close/>
                <a:moveTo>
                  <a:pt x="1001" y="99"/>
                </a:moveTo>
                <a:lnTo>
                  <a:pt x="1070" y="99"/>
                </a:lnTo>
                <a:lnTo>
                  <a:pt x="1070" y="79"/>
                </a:lnTo>
                <a:lnTo>
                  <a:pt x="1001" y="79"/>
                </a:lnTo>
                <a:lnTo>
                  <a:pt x="1001" y="99"/>
                </a:lnTo>
                <a:close/>
                <a:moveTo>
                  <a:pt x="1001" y="166"/>
                </a:moveTo>
                <a:lnTo>
                  <a:pt x="1070" y="166"/>
                </a:lnTo>
                <a:lnTo>
                  <a:pt x="1070" y="145"/>
                </a:lnTo>
                <a:lnTo>
                  <a:pt x="1001" y="145"/>
                </a:lnTo>
                <a:lnTo>
                  <a:pt x="1001" y="166"/>
                </a:lnTo>
                <a:close/>
              </a:path>
            </a:pathLst>
          </a:custGeom>
          <a:solidFill>
            <a:srgbClr val="2F454E"/>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aphicFrame>
        <p:nvGraphicFramePr>
          <p:cNvPr id="46" name="Table 45">
            <a:extLst>
              <a:ext uri="{FF2B5EF4-FFF2-40B4-BE49-F238E27FC236}">
                <a16:creationId xmlns="" xmlns:a16="http://schemas.microsoft.com/office/drawing/2014/main" id="{9B9AD670-027F-FA42-B412-0C19A688DCD6}"/>
              </a:ext>
            </a:extLst>
          </p:cNvPr>
          <p:cNvGraphicFramePr>
            <a:graphicFrameLocks noGrp="1"/>
          </p:cNvGraphicFramePr>
          <p:nvPr>
            <p:extLst>
              <p:ext uri="{D42A27DB-BD31-4B8C-83A1-F6EECF244321}">
                <p14:modId xmlns:p14="http://schemas.microsoft.com/office/powerpoint/2010/main" val="982692036"/>
              </p:ext>
            </p:extLst>
          </p:nvPr>
        </p:nvGraphicFramePr>
        <p:xfrm>
          <a:off x="399543" y="4204682"/>
          <a:ext cx="8118795" cy="2407919"/>
        </p:xfrm>
        <a:graphic>
          <a:graphicData uri="http://schemas.openxmlformats.org/drawingml/2006/table">
            <a:tbl>
              <a:tblPr firstRow="1" bandRow="1">
                <a:tableStyleId>{5C22544A-7EE6-4342-B048-85BDC9FD1C3A}</a:tableStyleId>
              </a:tblPr>
              <a:tblGrid>
                <a:gridCol w="1697198">
                  <a:extLst>
                    <a:ext uri="{9D8B030D-6E8A-4147-A177-3AD203B41FA5}">
                      <a16:colId xmlns="" xmlns:a16="http://schemas.microsoft.com/office/drawing/2014/main" val="2631979397"/>
                    </a:ext>
                  </a:extLst>
                </a:gridCol>
                <a:gridCol w="2036602">
                  <a:extLst>
                    <a:ext uri="{9D8B030D-6E8A-4147-A177-3AD203B41FA5}">
                      <a16:colId xmlns="" xmlns:a16="http://schemas.microsoft.com/office/drawing/2014/main" val="3159960526"/>
                    </a:ext>
                  </a:extLst>
                </a:gridCol>
                <a:gridCol w="1981200">
                  <a:extLst>
                    <a:ext uri="{9D8B030D-6E8A-4147-A177-3AD203B41FA5}">
                      <a16:colId xmlns="" xmlns:a16="http://schemas.microsoft.com/office/drawing/2014/main" val="3383145504"/>
                    </a:ext>
                  </a:extLst>
                </a:gridCol>
                <a:gridCol w="2403795">
                  <a:extLst>
                    <a:ext uri="{9D8B030D-6E8A-4147-A177-3AD203B41FA5}">
                      <a16:colId xmlns="" xmlns:a16="http://schemas.microsoft.com/office/drawing/2014/main" val="2853602110"/>
                    </a:ext>
                  </a:extLst>
                </a:gridCol>
              </a:tblGrid>
              <a:tr h="1219199">
                <a:tc>
                  <a:txBody>
                    <a:bodyPr/>
                    <a:lstStyle/>
                    <a:p>
                      <a:endParaRPr lang="en-US" dirty="0"/>
                    </a:p>
                  </a:txBody>
                  <a:tcPr>
                    <a:noFill/>
                  </a:tcPr>
                </a:tc>
                <a:tc>
                  <a:txBody>
                    <a:bodyPr/>
                    <a:lstStyle/>
                    <a:p>
                      <a:endParaRPr lang="en-US" b="0" dirty="0">
                        <a:solidFill>
                          <a:schemeClr val="tx1"/>
                        </a:solidFill>
                      </a:endParaRPr>
                    </a:p>
                  </a:txBody>
                  <a:tcPr anchor="b">
                    <a:noFill/>
                  </a:tcPr>
                </a:tc>
                <a:tc>
                  <a:txBody>
                    <a:bodyPr/>
                    <a:lstStyle/>
                    <a:p>
                      <a:endParaRPr lang="en-US" dirty="0"/>
                    </a:p>
                  </a:txBody>
                  <a:tcPr>
                    <a:noFill/>
                  </a:tcPr>
                </a:tc>
                <a:tc>
                  <a:txBody>
                    <a:bodyPr/>
                    <a:lstStyle/>
                    <a:p>
                      <a:endParaRPr lang="en-US" dirty="0"/>
                    </a:p>
                  </a:txBody>
                  <a:tcPr>
                    <a:noFill/>
                  </a:tcPr>
                </a:tc>
                <a:extLst>
                  <a:ext uri="{0D108BD9-81ED-4DB2-BD59-A6C34878D82A}">
                    <a16:rowId xmlns="" xmlns:a16="http://schemas.microsoft.com/office/drawing/2014/main" val="2043837593"/>
                  </a:ext>
                </a:extLst>
              </a:tr>
              <a:tr h="716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tx1"/>
                          </a:solidFill>
                        </a:rPr>
                        <a:t>Container Depot</a:t>
                      </a:r>
                    </a:p>
                  </a:txBody>
                  <a:tcPr>
                    <a:noFill/>
                  </a:tcPr>
                </a:tc>
                <a:tc>
                  <a:txBody>
                    <a:bodyPr/>
                    <a:lstStyle/>
                    <a:p>
                      <a:pPr algn="ctr"/>
                      <a:r>
                        <a:rPr lang="en-US" sz="2400" dirty="0"/>
                        <a:t>Container Terminal</a:t>
                      </a:r>
                    </a:p>
                  </a:txBody>
                  <a:tcPr>
                    <a:noFill/>
                  </a:tcPr>
                </a:tc>
                <a:tc>
                  <a:txBody>
                    <a:bodyPr/>
                    <a:lstStyle/>
                    <a:p>
                      <a:pPr algn="ctr"/>
                      <a:r>
                        <a:rPr lang="en-US" sz="2400" dirty="0"/>
                        <a:t>Pack or Unpack location</a:t>
                      </a:r>
                    </a:p>
                  </a:txBody>
                  <a:tcPr>
                    <a:noFill/>
                  </a:tcPr>
                </a:tc>
                <a:tc>
                  <a:txBody>
                    <a:bodyPr/>
                    <a:lstStyle/>
                    <a:p>
                      <a:pPr algn="ctr"/>
                      <a:r>
                        <a:rPr lang="en-US" sz="2400" dirty="0"/>
                        <a:t>Container Vessel</a:t>
                      </a:r>
                    </a:p>
                  </a:txBody>
                  <a:tcPr>
                    <a:noFill/>
                  </a:tcPr>
                </a:tc>
                <a:extLst>
                  <a:ext uri="{0D108BD9-81ED-4DB2-BD59-A6C34878D82A}">
                    <a16:rowId xmlns="" xmlns:a16="http://schemas.microsoft.com/office/drawing/2014/main" val="624718283"/>
                  </a:ext>
                </a:extLst>
              </a:tr>
            </a:tbl>
          </a:graphicData>
        </a:graphic>
      </p:graphicFrame>
    </p:spTree>
    <p:extLst>
      <p:ext uri="{BB962C8B-B14F-4D97-AF65-F5344CB8AC3E}">
        <p14:creationId xmlns:p14="http://schemas.microsoft.com/office/powerpoint/2010/main" val="155854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35753" y="940692"/>
            <a:ext cx="5557494" cy="2478356"/>
          </a:xfrm>
          <a:prstGeom prst="roundRect">
            <a:avLst/>
          </a:prstGeom>
          <a:gradFill flip="none" rotWithShape="1">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ounded Rectangle 11"/>
          <p:cNvSpPr/>
          <p:nvPr/>
        </p:nvSpPr>
        <p:spPr>
          <a:xfrm>
            <a:off x="1873405" y="3632693"/>
            <a:ext cx="5528216" cy="2246961"/>
          </a:xfrm>
          <a:prstGeom prst="roundRect">
            <a:avLst/>
          </a:prstGeom>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TextBox 14"/>
          <p:cNvSpPr txBox="1"/>
          <p:nvPr/>
        </p:nvSpPr>
        <p:spPr>
          <a:xfrm>
            <a:off x="8298090" y="5275633"/>
            <a:ext cx="836153" cy="584775"/>
          </a:xfrm>
          <a:prstGeom prst="rect">
            <a:avLst/>
          </a:prstGeom>
          <a:noFill/>
        </p:spPr>
        <p:txBody>
          <a:bodyPr wrap="square" rtlCol="0">
            <a:spAutoFit/>
          </a:bodyPr>
          <a:lstStyle/>
          <a:p>
            <a:r>
              <a:rPr lang="en-GB" sz="1600" b="1" dirty="0">
                <a:solidFill>
                  <a:prstClr val="black"/>
                </a:solidFill>
              </a:rPr>
              <a:t>Empty </a:t>
            </a:r>
          </a:p>
          <a:p>
            <a:r>
              <a:rPr lang="en-GB" sz="1600" b="1" dirty="0">
                <a:solidFill>
                  <a:prstClr val="black"/>
                </a:solidFill>
              </a:rPr>
              <a:t>Full</a:t>
            </a:r>
          </a:p>
        </p:txBody>
      </p:sp>
      <p:sp>
        <p:nvSpPr>
          <p:cNvPr id="18" name="TextBox 17"/>
          <p:cNvSpPr txBox="1"/>
          <p:nvPr/>
        </p:nvSpPr>
        <p:spPr>
          <a:xfrm>
            <a:off x="1873405" y="3040452"/>
            <a:ext cx="5528216" cy="1200329"/>
          </a:xfrm>
          <a:prstGeom prst="rect">
            <a:avLst/>
          </a:prstGeom>
          <a:noFill/>
        </p:spPr>
        <p:txBody>
          <a:bodyPr wrap="square" rtlCol="0">
            <a:spAutoFit/>
          </a:bodyPr>
          <a:lstStyle/>
          <a:p>
            <a:pPr algn="ctr"/>
            <a:r>
              <a:rPr lang="en-GB" sz="2400" b="1" dirty="0">
                <a:solidFill>
                  <a:srgbClr val="C00000"/>
                </a:solidFill>
              </a:rPr>
              <a:t>Container flow</a:t>
            </a:r>
          </a:p>
          <a:p>
            <a:pPr algn="ctr"/>
            <a:endParaRPr lang="en-GB" sz="2400" b="1" dirty="0">
              <a:solidFill>
                <a:srgbClr val="C00000"/>
              </a:solidFill>
            </a:endParaRPr>
          </a:p>
          <a:p>
            <a:pPr algn="ctr"/>
            <a:r>
              <a:rPr lang="en-GB" sz="2400" b="1" dirty="0">
                <a:solidFill>
                  <a:srgbClr val="C00000"/>
                </a:solidFill>
              </a:rPr>
              <a:t>- Shipping company ideal </a:t>
            </a:r>
          </a:p>
        </p:txBody>
      </p:sp>
      <p:sp>
        <p:nvSpPr>
          <p:cNvPr id="3" name="TextBox 2"/>
          <p:cNvSpPr txBox="1"/>
          <p:nvPr/>
        </p:nvSpPr>
        <p:spPr>
          <a:xfrm>
            <a:off x="3144705" y="2085757"/>
            <a:ext cx="3119554" cy="369332"/>
          </a:xfrm>
          <a:prstGeom prst="rect">
            <a:avLst/>
          </a:prstGeom>
          <a:noFill/>
        </p:spPr>
        <p:txBody>
          <a:bodyPr wrap="square" rtlCol="0">
            <a:spAutoFit/>
          </a:bodyPr>
          <a:lstStyle/>
          <a:p>
            <a:pPr algn="ctr"/>
            <a:r>
              <a:rPr lang="en-GB" b="1" dirty="0">
                <a:solidFill>
                  <a:prstClr val="black"/>
                </a:solidFill>
              </a:rPr>
              <a:t>Export/Import Countries</a:t>
            </a:r>
          </a:p>
        </p:txBody>
      </p:sp>
      <p:sp>
        <p:nvSpPr>
          <p:cNvPr id="19" name="TextBox 18"/>
          <p:cNvSpPr txBox="1"/>
          <p:nvPr/>
        </p:nvSpPr>
        <p:spPr>
          <a:xfrm>
            <a:off x="3115974" y="4458766"/>
            <a:ext cx="3119554" cy="369332"/>
          </a:xfrm>
          <a:prstGeom prst="rect">
            <a:avLst/>
          </a:prstGeom>
          <a:noFill/>
        </p:spPr>
        <p:txBody>
          <a:bodyPr wrap="square" rtlCol="0">
            <a:spAutoFit/>
          </a:bodyPr>
          <a:lstStyle/>
          <a:p>
            <a:pPr algn="ctr"/>
            <a:r>
              <a:rPr lang="en-GB" b="1" dirty="0">
                <a:solidFill>
                  <a:prstClr val="black"/>
                </a:solidFill>
              </a:rPr>
              <a:t>Import/Export Countries</a:t>
            </a:r>
          </a:p>
        </p:txBody>
      </p:sp>
      <p:sp>
        <p:nvSpPr>
          <p:cNvPr id="4" name="TextBox 3"/>
          <p:cNvSpPr txBox="1"/>
          <p:nvPr/>
        </p:nvSpPr>
        <p:spPr>
          <a:xfrm>
            <a:off x="9633" y="911682"/>
            <a:ext cx="2015413" cy="1200329"/>
          </a:xfrm>
          <a:prstGeom prst="rect">
            <a:avLst/>
          </a:prstGeom>
          <a:noFill/>
        </p:spPr>
        <p:txBody>
          <a:bodyPr wrap="square" rtlCol="0">
            <a:spAutoFit/>
          </a:bodyPr>
          <a:lstStyle/>
          <a:p>
            <a:r>
              <a:rPr lang="en-GB" b="1" dirty="0">
                <a:solidFill>
                  <a:prstClr val="black"/>
                </a:solidFill>
              </a:rPr>
              <a:t>Imports  match demand for Exports – “Balanced”</a:t>
            </a:r>
          </a:p>
        </p:txBody>
      </p:sp>
      <p:sp>
        <p:nvSpPr>
          <p:cNvPr id="60" name="Freeform 5"/>
          <p:cNvSpPr>
            <a:spLocks noChangeAspect="1" noEditPoints="1"/>
          </p:cNvSpPr>
          <p:nvPr/>
        </p:nvSpPr>
        <p:spPr bwMode="auto">
          <a:xfrm>
            <a:off x="106899" y="3262661"/>
            <a:ext cx="2093300" cy="459000"/>
          </a:xfrm>
          <a:custGeom>
            <a:avLst/>
            <a:gdLst/>
            <a:ahLst/>
            <a:cxnLst>
              <a:cxn ang="0">
                <a:pos x="399" y="188"/>
              </a:cxn>
              <a:cxn ang="0">
                <a:pos x="475" y="121"/>
              </a:cxn>
              <a:cxn ang="0">
                <a:pos x="399" y="121"/>
              </a:cxn>
              <a:cxn ang="0">
                <a:pos x="325" y="188"/>
              </a:cxn>
              <a:cxn ang="0">
                <a:pos x="399" y="99"/>
              </a:cxn>
              <a:cxn ang="0">
                <a:pos x="475" y="143"/>
              </a:cxn>
              <a:cxn ang="0">
                <a:pos x="704" y="188"/>
              </a:cxn>
              <a:cxn ang="0">
                <a:pos x="704" y="210"/>
              </a:cxn>
              <a:cxn ang="0">
                <a:pos x="778" y="143"/>
              </a:cxn>
              <a:cxn ang="0">
                <a:pos x="704" y="166"/>
              </a:cxn>
              <a:cxn ang="0">
                <a:pos x="475" y="166"/>
              </a:cxn>
              <a:cxn ang="0">
                <a:pos x="704" y="143"/>
              </a:cxn>
              <a:cxn ang="0">
                <a:pos x="28" y="210"/>
              </a:cxn>
              <a:cxn ang="0">
                <a:pos x="102" y="99"/>
              </a:cxn>
              <a:cxn ang="0">
                <a:pos x="778" y="188"/>
              </a:cxn>
              <a:cxn ang="0">
                <a:pos x="102" y="188"/>
              </a:cxn>
              <a:cxn ang="0">
                <a:pos x="28" y="121"/>
              </a:cxn>
              <a:cxn ang="0">
                <a:pos x="325" y="121"/>
              </a:cxn>
              <a:cxn ang="0">
                <a:pos x="28" y="143"/>
              </a:cxn>
              <a:cxn ang="0">
                <a:pos x="251" y="166"/>
              </a:cxn>
              <a:cxn ang="0">
                <a:pos x="251" y="143"/>
              </a:cxn>
              <a:cxn ang="0">
                <a:pos x="176" y="99"/>
              </a:cxn>
              <a:cxn ang="0">
                <a:pos x="251" y="121"/>
              </a:cxn>
              <a:cxn ang="0">
                <a:pos x="176" y="121"/>
              </a:cxn>
              <a:cxn ang="0">
                <a:pos x="176" y="188"/>
              </a:cxn>
              <a:cxn ang="0">
                <a:pos x="1374" y="143"/>
              </a:cxn>
              <a:cxn ang="0">
                <a:pos x="1300" y="121"/>
              </a:cxn>
              <a:cxn ang="0">
                <a:pos x="1226" y="121"/>
              </a:cxn>
              <a:cxn ang="0">
                <a:pos x="1300" y="99"/>
              </a:cxn>
              <a:cxn ang="0">
                <a:pos x="1151" y="143"/>
              </a:cxn>
              <a:cxn ang="0">
                <a:pos x="1151" y="188"/>
              </a:cxn>
              <a:cxn ang="0">
                <a:pos x="1151" y="121"/>
              </a:cxn>
              <a:cxn ang="0">
                <a:pos x="1449" y="166"/>
              </a:cxn>
              <a:cxn ang="0">
                <a:pos x="1449" y="121"/>
              </a:cxn>
              <a:cxn ang="0">
                <a:pos x="35" y="313"/>
              </a:cxn>
              <a:cxn ang="0">
                <a:pos x="1580" y="355"/>
              </a:cxn>
              <a:cxn ang="0">
                <a:pos x="1580" y="317"/>
              </a:cxn>
              <a:cxn ang="0">
                <a:pos x="1542" y="294"/>
              </a:cxn>
              <a:cxn ang="0">
                <a:pos x="1517" y="183"/>
              </a:cxn>
              <a:cxn ang="0">
                <a:pos x="1374" y="191"/>
              </a:cxn>
              <a:cxn ang="0">
                <a:pos x="679" y="80"/>
              </a:cxn>
              <a:cxn ang="0">
                <a:pos x="608" y="3"/>
              </a:cxn>
              <a:cxn ang="0">
                <a:pos x="1374" y="145"/>
              </a:cxn>
              <a:cxn ang="0">
                <a:pos x="1300" y="145"/>
              </a:cxn>
              <a:cxn ang="0">
                <a:pos x="778" y="191"/>
              </a:cxn>
              <a:cxn ang="0">
                <a:pos x="1374" y="79"/>
              </a:cxn>
              <a:cxn ang="0">
                <a:pos x="927" y="102"/>
              </a:cxn>
              <a:cxn ang="0">
                <a:pos x="927" y="124"/>
              </a:cxn>
              <a:cxn ang="0">
                <a:pos x="927" y="145"/>
              </a:cxn>
              <a:cxn ang="0">
                <a:pos x="852" y="79"/>
              </a:cxn>
              <a:cxn ang="0">
                <a:pos x="852" y="102"/>
              </a:cxn>
              <a:cxn ang="0">
                <a:pos x="852" y="145"/>
              </a:cxn>
              <a:cxn ang="0">
                <a:pos x="1077" y="145"/>
              </a:cxn>
              <a:cxn ang="0">
                <a:pos x="1077" y="102"/>
              </a:cxn>
              <a:cxn ang="0">
                <a:pos x="1077" y="79"/>
              </a:cxn>
              <a:cxn ang="0">
                <a:pos x="1001" y="169"/>
              </a:cxn>
              <a:cxn ang="0">
                <a:pos x="1001" y="102"/>
              </a:cxn>
              <a:cxn ang="0">
                <a:pos x="1001" y="79"/>
              </a:cxn>
            </a:cxnLst>
            <a:rect l="0" t="0" r="r" b="b"/>
            <a:pathLst>
              <a:path w="1619" h="355">
                <a:moveTo>
                  <a:pt x="399" y="210"/>
                </a:moveTo>
                <a:lnTo>
                  <a:pt x="468" y="210"/>
                </a:lnTo>
                <a:lnTo>
                  <a:pt x="468" y="191"/>
                </a:lnTo>
                <a:lnTo>
                  <a:pt x="399" y="191"/>
                </a:lnTo>
                <a:lnTo>
                  <a:pt x="399" y="210"/>
                </a:lnTo>
                <a:close/>
                <a:moveTo>
                  <a:pt x="399" y="188"/>
                </a:moveTo>
                <a:lnTo>
                  <a:pt x="468" y="188"/>
                </a:lnTo>
                <a:lnTo>
                  <a:pt x="468" y="169"/>
                </a:lnTo>
                <a:lnTo>
                  <a:pt x="399" y="169"/>
                </a:lnTo>
                <a:lnTo>
                  <a:pt x="399" y="188"/>
                </a:lnTo>
                <a:close/>
                <a:moveTo>
                  <a:pt x="325" y="143"/>
                </a:moveTo>
                <a:lnTo>
                  <a:pt x="393" y="143"/>
                </a:lnTo>
                <a:lnTo>
                  <a:pt x="393" y="124"/>
                </a:lnTo>
                <a:lnTo>
                  <a:pt x="325" y="124"/>
                </a:lnTo>
                <a:lnTo>
                  <a:pt x="325" y="143"/>
                </a:lnTo>
                <a:close/>
                <a:moveTo>
                  <a:pt x="475" y="121"/>
                </a:moveTo>
                <a:lnTo>
                  <a:pt x="542" y="121"/>
                </a:lnTo>
                <a:lnTo>
                  <a:pt x="542" y="102"/>
                </a:lnTo>
                <a:lnTo>
                  <a:pt x="475" y="102"/>
                </a:lnTo>
                <a:lnTo>
                  <a:pt x="475" y="121"/>
                </a:lnTo>
                <a:close/>
                <a:moveTo>
                  <a:pt x="475" y="99"/>
                </a:moveTo>
                <a:lnTo>
                  <a:pt x="542" y="99"/>
                </a:lnTo>
                <a:lnTo>
                  <a:pt x="542" y="79"/>
                </a:lnTo>
                <a:lnTo>
                  <a:pt x="475" y="79"/>
                </a:lnTo>
                <a:lnTo>
                  <a:pt x="475" y="99"/>
                </a:lnTo>
                <a:close/>
                <a:moveTo>
                  <a:pt x="399" y="121"/>
                </a:moveTo>
                <a:lnTo>
                  <a:pt x="468" y="121"/>
                </a:lnTo>
                <a:lnTo>
                  <a:pt x="468" y="102"/>
                </a:lnTo>
                <a:lnTo>
                  <a:pt x="399" y="102"/>
                </a:lnTo>
                <a:lnTo>
                  <a:pt x="399" y="121"/>
                </a:lnTo>
                <a:close/>
                <a:moveTo>
                  <a:pt x="325" y="210"/>
                </a:moveTo>
                <a:lnTo>
                  <a:pt x="393" y="210"/>
                </a:lnTo>
                <a:lnTo>
                  <a:pt x="393" y="191"/>
                </a:lnTo>
                <a:lnTo>
                  <a:pt x="325" y="191"/>
                </a:lnTo>
                <a:lnTo>
                  <a:pt x="325" y="210"/>
                </a:lnTo>
                <a:close/>
                <a:moveTo>
                  <a:pt x="325" y="188"/>
                </a:moveTo>
                <a:lnTo>
                  <a:pt x="393" y="188"/>
                </a:lnTo>
                <a:lnTo>
                  <a:pt x="393" y="169"/>
                </a:lnTo>
                <a:lnTo>
                  <a:pt x="325" y="169"/>
                </a:lnTo>
                <a:lnTo>
                  <a:pt x="325" y="188"/>
                </a:lnTo>
                <a:close/>
                <a:moveTo>
                  <a:pt x="325" y="166"/>
                </a:moveTo>
                <a:lnTo>
                  <a:pt x="393" y="166"/>
                </a:lnTo>
                <a:lnTo>
                  <a:pt x="393" y="145"/>
                </a:lnTo>
                <a:lnTo>
                  <a:pt x="325" y="145"/>
                </a:lnTo>
                <a:lnTo>
                  <a:pt x="325" y="166"/>
                </a:lnTo>
                <a:close/>
                <a:moveTo>
                  <a:pt x="399" y="99"/>
                </a:moveTo>
                <a:lnTo>
                  <a:pt x="468" y="99"/>
                </a:lnTo>
                <a:lnTo>
                  <a:pt x="468" y="79"/>
                </a:lnTo>
                <a:lnTo>
                  <a:pt x="399" y="79"/>
                </a:lnTo>
                <a:lnTo>
                  <a:pt x="399" y="99"/>
                </a:lnTo>
                <a:close/>
                <a:moveTo>
                  <a:pt x="399" y="143"/>
                </a:moveTo>
                <a:lnTo>
                  <a:pt x="468" y="143"/>
                </a:lnTo>
                <a:lnTo>
                  <a:pt x="468" y="124"/>
                </a:lnTo>
                <a:lnTo>
                  <a:pt x="399" y="124"/>
                </a:lnTo>
                <a:lnTo>
                  <a:pt x="399" y="143"/>
                </a:lnTo>
                <a:close/>
                <a:moveTo>
                  <a:pt x="475" y="143"/>
                </a:moveTo>
                <a:lnTo>
                  <a:pt x="542" y="143"/>
                </a:lnTo>
                <a:lnTo>
                  <a:pt x="542" y="124"/>
                </a:lnTo>
                <a:lnTo>
                  <a:pt x="475" y="124"/>
                </a:lnTo>
                <a:lnTo>
                  <a:pt x="475" y="143"/>
                </a:lnTo>
                <a:close/>
                <a:moveTo>
                  <a:pt x="399" y="166"/>
                </a:moveTo>
                <a:lnTo>
                  <a:pt x="468" y="166"/>
                </a:lnTo>
                <a:lnTo>
                  <a:pt x="468" y="145"/>
                </a:lnTo>
                <a:lnTo>
                  <a:pt x="399" y="145"/>
                </a:lnTo>
                <a:lnTo>
                  <a:pt x="399" y="166"/>
                </a:lnTo>
                <a:close/>
                <a:moveTo>
                  <a:pt x="704" y="188"/>
                </a:moveTo>
                <a:lnTo>
                  <a:pt x="771" y="188"/>
                </a:lnTo>
                <a:lnTo>
                  <a:pt x="771" y="169"/>
                </a:lnTo>
                <a:lnTo>
                  <a:pt x="704" y="169"/>
                </a:lnTo>
                <a:lnTo>
                  <a:pt x="704" y="188"/>
                </a:lnTo>
                <a:close/>
                <a:moveTo>
                  <a:pt x="778" y="99"/>
                </a:moveTo>
                <a:lnTo>
                  <a:pt x="847" y="99"/>
                </a:lnTo>
                <a:lnTo>
                  <a:pt x="847" y="79"/>
                </a:lnTo>
                <a:lnTo>
                  <a:pt x="778" y="79"/>
                </a:lnTo>
                <a:lnTo>
                  <a:pt x="778" y="99"/>
                </a:lnTo>
                <a:close/>
                <a:moveTo>
                  <a:pt x="704" y="210"/>
                </a:moveTo>
                <a:lnTo>
                  <a:pt x="771" y="210"/>
                </a:lnTo>
                <a:lnTo>
                  <a:pt x="771" y="191"/>
                </a:lnTo>
                <a:lnTo>
                  <a:pt x="704" y="191"/>
                </a:lnTo>
                <a:lnTo>
                  <a:pt x="704" y="210"/>
                </a:lnTo>
                <a:close/>
                <a:moveTo>
                  <a:pt x="778" y="121"/>
                </a:moveTo>
                <a:lnTo>
                  <a:pt x="847" y="121"/>
                </a:lnTo>
                <a:lnTo>
                  <a:pt x="847" y="102"/>
                </a:lnTo>
                <a:lnTo>
                  <a:pt x="778" y="102"/>
                </a:lnTo>
                <a:lnTo>
                  <a:pt x="778" y="121"/>
                </a:lnTo>
                <a:close/>
                <a:moveTo>
                  <a:pt x="778" y="143"/>
                </a:moveTo>
                <a:lnTo>
                  <a:pt x="847" y="143"/>
                </a:lnTo>
                <a:lnTo>
                  <a:pt x="847" y="124"/>
                </a:lnTo>
                <a:lnTo>
                  <a:pt x="778" y="124"/>
                </a:lnTo>
                <a:lnTo>
                  <a:pt x="778" y="143"/>
                </a:lnTo>
                <a:close/>
                <a:moveTo>
                  <a:pt x="778" y="166"/>
                </a:moveTo>
                <a:lnTo>
                  <a:pt x="847" y="166"/>
                </a:lnTo>
                <a:lnTo>
                  <a:pt x="847" y="145"/>
                </a:lnTo>
                <a:lnTo>
                  <a:pt x="778" y="145"/>
                </a:lnTo>
                <a:lnTo>
                  <a:pt x="778" y="166"/>
                </a:lnTo>
                <a:close/>
                <a:moveTo>
                  <a:pt x="704" y="166"/>
                </a:moveTo>
                <a:lnTo>
                  <a:pt x="771" y="166"/>
                </a:lnTo>
                <a:lnTo>
                  <a:pt x="771" y="145"/>
                </a:lnTo>
                <a:lnTo>
                  <a:pt x="704" y="145"/>
                </a:lnTo>
                <a:lnTo>
                  <a:pt x="704" y="166"/>
                </a:lnTo>
                <a:close/>
                <a:moveTo>
                  <a:pt x="475" y="210"/>
                </a:moveTo>
                <a:lnTo>
                  <a:pt x="542" y="210"/>
                </a:lnTo>
                <a:lnTo>
                  <a:pt x="542" y="191"/>
                </a:lnTo>
                <a:lnTo>
                  <a:pt x="475" y="191"/>
                </a:lnTo>
                <a:lnTo>
                  <a:pt x="475" y="210"/>
                </a:lnTo>
                <a:close/>
                <a:moveTo>
                  <a:pt x="475" y="166"/>
                </a:moveTo>
                <a:lnTo>
                  <a:pt x="542" y="166"/>
                </a:lnTo>
                <a:lnTo>
                  <a:pt x="542" y="145"/>
                </a:lnTo>
                <a:lnTo>
                  <a:pt x="475" y="145"/>
                </a:lnTo>
                <a:lnTo>
                  <a:pt x="475" y="166"/>
                </a:lnTo>
                <a:close/>
                <a:moveTo>
                  <a:pt x="475" y="188"/>
                </a:moveTo>
                <a:lnTo>
                  <a:pt x="542" y="188"/>
                </a:lnTo>
                <a:lnTo>
                  <a:pt x="542" y="169"/>
                </a:lnTo>
                <a:lnTo>
                  <a:pt x="475" y="169"/>
                </a:lnTo>
                <a:lnTo>
                  <a:pt x="475" y="188"/>
                </a:lnTo>
                <a:close/>
                <a:moveTo>
                  <a:pt x="704" y="143"/>
                </a:moveTo>
                <a:lnTo>
                  <a:pt x="771" y="143"/>
                </a:lnTo>
                <a:lnTo>
                  <a:pt x="771" y="124"/>
                </a:lnTo>
                <a:lnTo>
                  <a:pt x="704" y="124"/>
                </a:lnTo>
                <a:lnTo>
                  <a:pt x="704" y="143"/>
                </a:lnTo>
                <a:close/>
                <a:moveTo>
                  <a:pt x="704" y="121"/>
                </a:moveTo>
                <a:lnTo>
                  <a:pt x="771" y="121"/>
                </a:lnTo>
                <a:lnTo>
                  <a:pt x="771" y="102"/>
                </a:lnTo>
                <a:lnTo>
                  <a:pt x="704" y="102"/>
                </a:lnTo>
                <a:lnTo>
                  <a:pt x="704" y="121"/>
                </a:lnTo>
                <a:close/>
                <a:moveTo>
                  <a:pt x="28" y="210"/>
                </a:moveTo>
                <a:lnTo>
                  <a:pt x="96" y="210"/>
                </a:lnTo>
                <a:lnTo>
                  <a:pt x="96" y="191"/>
                </a:lnTo>
                <a:lnTo>
                  <a:pt x="28" y="191"/>
                </a:lnTo>
                <a:lnTo>
                  <a:pt x="28" y="210"/>
                </a:lnTo>
                <a:close/>
                <a:moveTo>
                  <a:pt x="102" y="121"/>
                </a:moveTo>
                <a:lnTo>
                  <a:pt x="170" y="121"/>
                </a:lnTo>
                <a:lnTo>
                  <a:pt x="170" y="102"/>
                </a:lnTo>
                <a:lnTo>
                  <a:pt x="102" y="102"/>
                </a:lnTo>
                <a:lnTo>
                  <a:pt x="102" y="121"/>
                </a:lnTo>
                <a:close/>
                <a:moveTo>
                  <a:pt x="102" y="99"/>
                </a:moveTo>
                <a:lnTo>
                  <a:pt x="170" y="99"/>
                </a:lnTo>
                <a:lnTo>
                  <a:pt x="170" y="79"/>
                </a:lnTo>
                <a:lnTo>
                  <a:pt x="102" y="79"/>
                </a:lnTo>
                <a:lnTo>
                  <a:pt x="102" y="99"/>
                </a:lnTo>
                <a:close/>
                <a:moveTo>
                  <a:pt x="102" y="143"/>
                </a:moveTo>
                <a:lnTo>
                  <a:pt x="170" y="143"/>
                </a:lnTo>
                <a:lnTo>
                  <a:pt x="170" y="124"/>
                </a:lnTo>
                <a:lnTo>
                  <a:pt x="102" y="124"/>
                </a:lnTo>
                <a:lnTo>
                  <a:pt x="102" y="143"/>
                </a:lnTo>
                <a:close/>
                <a:moveTo>
                  <a:pt x="778" y="188"/>
                </a:moveTo>
                <a:lnTo>
                  <a:pt x="847" y="188"/>
                </a:lnTo>
                <a:lnTo>
                  <a:pt x="847" y="169"/>
                </a:lnTo>
                <a:lnTo>
                  <a:pt x="778" y="169"/>
                </a:lnTo>
                <a:lnTo>
                  <a:pt x="778" y="188"/>
                </a:lnTo>
                <a:close/>
                <a:moveTo>
                  <a:pt x="102" y="166"/>
                </a:moveTo>
                <a:lnTo>
                  <a:pt x="170" y="166"/>
                </a:lnTo>
                <a:lnTo>
                  <a:pt x="170" y="145"/>
                </a:lnTo>
                <a:lnTo>
                  <a:pt x="102" y="145"/>
                </a:lnTo>
                <a:lnTo>
                  <a:pt x="102" y="166"/>
                </a:lnTo>
                <a:close/>
                <a:moveTo>
                  <a:pt x="102" y="188"/>
                </a:moveTo>
                <a:lnTo>
                  <a:pt x="170" y="188"/>
                </a:lnTo>
                <a:lnTo>
                  <a:pt x="170" y="169"/>
                </a:lnTo>
                <a:lnTo>
                  <a:pt x="102" y="169"/>
                </a:lnTo>
                <a:lnTo>
                  <a:pt x="102" y="188"/>
                </a:lnTo>
                <a:close/>
                <a:moveTo>
                  <a:pt x="102" y="210"/>
                </a:moveTo>
                <a:lnTo>
                  <a:pt x="170" y="210"/>
                </a:lnTo>
                <a:lnTo>
                  <a:pt x="170" y="191"/>
                </a:lnTo>
                <a:lnTo>
                  <a:pt x="102" y="191"/>
                </a:lnTo>
                <a:lnTo>
                  <a:pt x="102" y="210"/>
                </a:lnTo>
                <a:close/>
                <a:moveTo>
                  <a:pt x="28" y="121"/>
                </a:moveTo>
                <a:lnTo>
                  <a:pt x="96" y="121"/>
                </a:lnTo>
                <a:lnTo>
                  <a:pt x="96" y="102"/>
                </a:lnTo>
                <a:lnTo>
                  <a:pt x="28" y="102"/>
                </a:lnTo>
                <a:lnTo>
                  <a:pt x="28" y="121"/>
                </a:lnTo>
                <a:close/>
                <a:moveTo>
                  <a:pt x="28" y="99"/>
                </a:moveTo>
                <a:lnTo>
                  <a:pt x="96" y="99"/>
                </a:lnTo>
                <a:lnTo>
                  <a:pt x="96" y="79"/>
                </a:lnTo>
                <a:lnTo>
                  <a:pt x="28" y="79"/>
                </a:lnTo>
                <a:lnTo>
                  <a:pt x="28" y="99"/>
                </a:lnTo>
                <a:close/>
                <a:moveTo>
                  <a:pt x="325" y="121"/>
                </a:moveTo>
                <a:lnTo>
                  <a:pt x="393" y="121"/>
                </a:lnTo>
                <a:lnTo>
                  <a:pt x="393" y="102"/>
                </a:lnTo>
                <a:lnTo>
                  <a:pt x="325" y="102"/>
                </a:lnTo>
                <a:lnTo>
                  <a:pt x="325" y="121"/>
                </a:lnTo>
                <a:close/>
                <a:moveTo>
                  <a:pt x="28" y="188"/>
                </a:moveTo>
                <a:lnTo>
                  <a:pt x="96" y="188"/>
                </a:lnTo>
                <a:lnTo>
                  <a:pt x="96" y="169"/>
                </a:lnTo>
                <a:lnTo>
                  <a:pt x="28" y="169"/>
                </a:lnTo>
                <a:lnTo>
                  <a:pt x="28" y="188"/>
                </a:lnTo>
                <a:close/>
                <a:moveTo>
                  <a:pt x="28" y="143"/>
                </a:moveTo>
                <a:lnTo>
                  <a:pt x="96" y="143"/>
                </a:lnTo>
                <a:lnTo>
                  <a:pt x="96" y="124"/>
                </a:lnTo>
                <a:lnTo>
                  <a:pt x="28" y="124"/>
                </a:lnTo>
                <a:lnTo>
                  <a:pt x="28" y="143"/>
                </a:lnTo>
                <a:close/>
                <a:moveTo>
                  <a:pt x="28" y="166"/>
                </a:moveTo>
                <a:lnTo>
                  <a:pt x="96" y="166"/>
                </a:lnTo>
                <a:lnTo>
                  <a:pt x="96" y="145"/>
                </a:lnTo>
                <a:lnTo>
                  <a:pt x="28" y="145"/>
                </a:lnTo>
                <a:lnTo>
                  <a:pt x="28" y="166"/>
                </a:lnTo>
                <a:close/>
                <a:moveTo>
                  <a:pt x="251" y="166"/>
                </a:moveTo>
                <a:lnTo>
                  <a:pt x="319" y="166"/>
                </a:lnTo>
                <a:lnTo>
                  <a:pt x="319" y="145"/>
                </a:lnTo>
                <a:lnTo>
                  <a:pt x="251" y="145"/>
                </a:lnTo>
                <a:lnTo>
                  <a:pt x="251" y="166"/>
                </a:lnTo>
                <a:close/>
                <a:moveTo>
                  <a:pt x="251" y="188"/>
                </a:moveTo>
                <a:lnTo>
                  <a:pt x="319" y="188"/>
                </a:lnTo>
                <a:lnTo>
                  <a:pt x="319" y="169"/>
                </a:lnTo>
                <a:lnTo>
                  <a:pt x="251" y="169"/>
                </a:lnTo>
                <a:lnTo>
                  <a:pt x="251" y="188"/>
                </a:lnTo>
                <a:close/>
                <a:moveTo>
                  <a:pt x="251" y="143"/>
                </a:moveTo>
                <a:lnTo>
                  <a:pt x="319" y="143"/>
                </a:lnTo>
                <a:lnTo>
                  <a:pt x="319" y="124"/>
                </a:lnTo>
                <a:lnTo>
                  <a:pt x="251" y="124"/>
                </a:lnTo>
                <a:lnTo>
                  <a:pt x="251" y="143"/>
                </a:lnTo>
                <a:close/>
                <a:moveTo>
                  <a:pt x="325" y="99"/>
                </a:moveTo>
                <a:lnTo>
                  <a:pt x="393" y="99"/>
                </a:lnTo>
                <a:lnTo>
                  <a:pt x="393" y="79"/>
                </a:lnTo>
                <a:lnTo>
                  <a:pt x="325" y="79"/>
                </a:lnTo>
                <a:lnTo>
                  <a:pt x="325" y="99"/>
                </a:lnTo>
                <a:close/>
                <a:moveTo>
                  <a:pt x="176" y="99"/>
                </a:moveTo>
                <a:lnTo>
                  <a:pt x="245" y="99"/>
                </a:lnTo>
                <a:lnTo>
                  <a:pt x="245" y="79"/>
                </a:lnTo>
                <a:lnTo>
                  <a:pt x="176" y="79"/>
                </a:lnTo>
                <a:lnTo>
                  <a:pt x="176" y="99"/>
                </a:lnTo>
                <a:close/>
                <a:moveTo>
                  <a:pt x="251" y="210"/>
                </a:moveTo>
                <a:lnTo>
                  <a:pt x="319" y="210"/>
                </a:lnTo>
                <a:lnTo>
                  <a:pt x="319" y="191"/>
                </a:lnTo>
                <a:lnTo>
                  <a:pt x="251" y="191"/>
                </a:lnTo>
                <a:lnTo>
                  <a:pt x="251" y="210"/>
                </a:lnTo>
                <a:close/>
                <a:moveTo>
                  <a:pt x="251" y="121"/>
                </a:moveTo>
                <a:lnTo>
                  <a:pt x="319" y="121"/>
                </a:lnTo>
                <a:lnTo>
                  <a:pt x="319" y="102"/>
                </a:lnTo>
                <a:lnTo>
                  <a:pt x="251" y="102"/>
                </a:lnTo>
                <a:lnTo>
                  <a:pt x="251" y="121"/>
                </a:lnTo>
                <a:close/>
                <a:moveTo>
                  <a:pt x="176" y="210"/>
                </a:moveTo>
                <a:lnTo>
                  <a:pt x="245" y="210"/>
                </a:lnTo>
                <a:lnTo>
                  <a:pt x="245" y="191"/>
                </a:lnTo>
                <a:lnTo>
                  <a:pt x="176" y="191"/>
                </a:lnTo>
                <a:lnTo>
                  <a:pt x="176" y="210"/>
                </a:lnTo>
                <a:close/>
                <a:moveTo>
                  <a:pt x="176" y="121"/>
                </a:moveTo>
                <a:lnTo>
                  <a:pt x="245" y="121"/>
                </a:lnTo>
                <a:lnTo>
                  <a:pt x="245" y="102"/>
                </a:lnTo>
                <a:lnTo>
                  <a:pt x="176" y="102"/>
                </a:lnTo>
                <a:lnTo>
                  <a:pt x="176" y="121"/>
                </a:lnTo>
                <a:close/>
                <a:moveTo>
                  <a:pt x="176" y="143"/>
                </a:moveTo>
                <a:lnTo>
                  <a:pt x="245" y="143"/>
                </a:lnTo>
                <a:lnTo>
                  <a:pt x="245" y="124"/>
                </a:lnTo>
                <a:lnTo>
                  <a:pt x="176" y="124"/>
                </a:lnTo>
                <a:lnTo>
                  <a:pt x="176" y="143"/>
                </a:lnTo>
                <a:close/>
                <a:moveTo>
                  <a:pt x="176" y="188"/>
                </a:moveTo>
                <a:lnTo>
                  <a:pt x="245" y="188"/>
                </a:lnTo>
                <a:lnTo>
                  <a:pt x="245" y="169"/>
                </a:lnTo>
                <a:lnTo>
                  <a:pt x="176" y="169"/>
                </a:lnTo>
                <a:lnTo>
                  <a:pt x="176" y="188"/>
                </a:lnTo>
                <a:close/>
                <a:moveTo>
                  <a:pt x="176" y="166"/>
                </a:moveTo>
                <a:lnTo>
                  <a:pt x="245" y="166"/>
                </a:lnTo>
                <a:lnTo>
                  <a:pt x="245" y="145"/>
                </a:lnTo>
                <a:lnTo>
                  <a:pt x="176" y="145"/>
                </a:lnTo>
                <a:lnTo>
                  <a:pt x="176" y="166"/>
                </a:lnTo>
                <a:close/>
                <a:moveTo>
                  <a:pt x="1374" y="143"/>
                </a:moveTo>
                <a:lnTo>
                  <a:pt x="1443" y="143"/>
                </a:lnTo>
                <a:lnTo>
                  <a:pt x="1443" y="124"/>
                </a:lnTo>
                <a:lnTo>
                  <a:pt x="1374" y="124"/>
                </a:lnTo>
                <a:lnTo>
                  <a:pt x="1374" y="143"/>
                </a:lnTo>
                <a:close/>
                <a:moveTo>
                  <a:pt x="1226" y="166"/>
                </a:moveTo>
                <a:lnTo>
                  <a:pt x="1294" y="166"/>
                </a:lnTo>
                <a:lnTo>
                  <a:pt x="1294" y="145"/>
                </a:lnTo>
                <a:lnTo>
                  <a:pt x="1226" y="145"/>
                </a:lnTo>
                <a:lnTo>
                  <a:pt x="1226" y="166"/>
                </a:lnTo>
                <a:close/>
                <a:moveTo>
                  <a:pt x="1300" y="121"/>
                </a:moveTo>
                <a:lnTo>
                  <a:pt x="1368" y="121"/>
                </a:lnTo>
                <a:lnTo>
                  <a:pt x="1368" y="102"/>
                </a:lnTo>
                <a:lnTo>
                  <a:pt x="1300" y="102"/>
                </a:lnTo>
                <a:lnTo>
                  <a:pt x="1300" y="121"/>
                </a:lnTo>
                <a:close/>
                <a:moveTo>
                  <a:pt x="1226" y="188"/>
                </a:moveTo>
                <a:lnTo>
                  <a:pt x="1294" y="188"/>
                </a:lnTo>
                <a:lnTo>
                  <a:pt x="1294" y="169"/>
                </a:lnTo>
                <a:lnTo>
                  <a:pt x="1226" y="169"/>
                </a:lnTo>
                <a:lnTo>
                  <a:pt x="1226" y="188"/>
                </a:lnTo>
                <a:close/>
                <a:moveTo>
                  <a:pt x="1226" y="121"/>
                </a:moveTo>
                <a:lnTo>
                  <a:pt x="1294" y="121"/>
                </a:lnTo>
                <a:lnTo>
                  <a:pt x="1294" y="102"/>
                </a:lnTo>
                <a:lnTo>
                  <a:pt x="1226" y="102"/>
                </a:lnTo>
                <a:lnTo>
                  <a:pt x="1226" y="121"/>
                </a:lnTo>
                <a:close/>
                <a:moveTo>
                  <a:pt x="1226" y="210"/>
                </a:moveTo>
                <a:lnTo>
                  <a:pt x="1294" y="210"/>
                </a:lnTo>
                <a:lnTo>
                  <a:pt x="1294" y="191"/>
                </a:lnTo>
                <a:lnTo>
                  <a:pt x="1226" y="191"/>
                </a:lnTo>
                <a:lnTo>
                  <a:pt x="1226" y="210"/>
                </a:lnTo>
                <a:close/>
                <a:moveTo>
                  <a:pt x="1300" y="99"/>
                </a:moveTo>
                <a:lnTo>
                  <a:pt x="1368" y="99"/>
                </a:lnTo>
                <a:lnTo>
                  <a:pt x="1368" y="79"/>
                </a:lnTo>
                <a:lnTo>
                  <a:pt x="1300" y="79"/>
                </a:lnTo>
                <a:lnTo>
                  <a:pt x="1300" y="99"/>
                </a:lnTo>
                <a:close/>
                <a:moveTo>
                  <a:pt x="1226" y="143"/>
                </a:moveTo>
                <a:lnTo>
                  <a:pt x="1294" y="143"/>
                </a:lnTo>
                <a:lnTo>
                  <a:pt x="1294" y="124"/>
                </a:lnTo>
                <a:lnTo>
                  <a:pt x="1226" y="124"/>
                </a:lnTo>
                <a:lnTo>
                  <a:pt x="1226" y="143"/>
                </a:lnTo>
                <a:close/>
                <a:moveTo>
                  <a:pt x="1151" y="143"/>
                </a:moveTo>
                <a:lnTo>
                  <a:pt x="1220" y="143"/>
                </a:lnTo>
                <a:lnTo>
                  <a:pt x="1220" y="124"/>
                </a:lnTo>
                <a:lnTo>
                  <a:pt x="1151" y="124"/>
                </a:lnTo>
                <a:lnTo>
                  <a:pt x="1151" y="143"/>
                </a:lnTo>
                <a:close/>
                <a:moveTo>
                  <a:pt x="1151" y="166"/>
                </a:moveTo>
                <a:lnTo>
                  <a:pt x="1220" y="166"/>
                </a:lnTo>
                <a:lnTo>
                  <a:pt x="1220" y="145"/>
                </a:lnTo>
                <a:lnTo>
                  <a:pt x="1151" y="145"/>
                </a:lnTo>
                <a:lnTo>
                  <a:pt x="1151" y="166"/>
                </a:lnTo>
                <a:close/>
                <a:moveTo>
                  <a:pt x="1151" y="188"/>
                </a:moveTo>
                <a:lnTo>
                  <a:pt x="1220" y="188"/>
                </a:lnTo>
                <a:lnTo>
                  <a:pt x="1220" y="169"/>
                </a:lnTo>
                <a:lnTo>
                  <a:pt x="1151" y="169"/>
                </a:lnTo>
                <a:lnTo>
                  <a:pt x="1151" y="188"/>
                </a:lnTo>
                <a:close/>
                <a:moveTo>
                  <a:pt x="1226" y="99"/>
                </a:moveTo>
                <a:lnTo>
                  <a:pt x="1294" y="99"/>
                </a:lnTo>
                <a:lnTo>
                  <a:pt x="1294" y="79"/>
                </a:lnTo>
                <a:lnTo>
                  <a:pt x="1226" y="79"/>
                </a:lnTo>
                <a:lnTo>
                  <a:pt x="1226" y="99"/>
                </a:lnTo>
                <a:close/>
                <a:moveTo>
                  <a:pt x="1151" y="121"/>
                </a:moveTo>
                <a:lnTo>
                  <a:pt x="1218" y="121"/>
                </a:lnTo>
                <a:lnTo>
                  <a:pt x="1218" y="102"/>
                </a:lnTo>
                <a:lnTo>
                  <a:pt x="1151" y="102"/>
                </a:lnTo>
                <a:lnTo>
                  <a:pt x="1151" y="121"/>
                </a:lnTo>
                <a:close/>
                <a:moveTo>
                  <a:pt x="1151" y="210"/>
                </a:moveTo>
                <a:lnTo>
                  <a:pt x="1220" y="210"/>
                </a:lnTo>
                <a:lnTo>
                  <a:pt x="1220" y="191"/>
                </a:lnTo>
                <a:lnTo>
                  <a:pt x="1151" y="191"/>
                </a:lnTo>
                <a:lnTo>
                  <a:pt x="1151" y="210"/>
                </a:lnTo>
                <a:close/>
                <a:moveTo>
                  <a:pt x="1449" y="166"/>
                </a:moveTo>
                <a:lnTo>
                  <a:pt x="1517" y="166"/>
                </a:lnTo>
                <a:lnTo>
                  <a:pt x="1517" y="145"/>
                </a:lnTo>
                <a:lnTo>
                  <a:pt x="1449" y="145"/>
                </a:lnTo>
                <a:lnTo>
                  <a:pt x="1449" y="166"/>
                </a:lnTo>
                <a:close/>
                <a:moveTo>
                  <a:pt x="1374" y="188"/>
                </a:moveTo>
                <a:lnTo>
                  <a:pt x="1443" y="188"/>
                </a:lnTo>
                <a:lnTo>
                  <a:pt x="1443" y="169"/>
                </a:lnTo>
                <a:lnTo>
                  <a:pt x="1374" y="169"/>
                </a:lnTo>
                <a:lnTo>
                  <a:pt x="1374" y="188"/>
                </a:lnTo>
                <a:close/>
                <a:moveTo>
                  <a:pt x="1449" y="121"/>
                </a:moveTo>
                <a:lnTo>
                  <a:pt x="1517" y="121"/>
                </a:lnTo>
                <a:lnTo>
                  <a:pt x="1517" y="102"/>
                </a:lnTo>
                <a:lnTo>
                  <a:pt x="1449" y="102"/>
                </a:lnTo>
                <a:lnTo>
                  <a:pt x="1449" y="121"/>
                </a:lnTo>
                <a:close/>
                <a:moveTo>
                  <a:pt x="1449" y="143"/>
                </a:moveTo>
                <a:lnTo>
                  <a:pt x="1517" y="143"/>
                </a:lnTo>
                <a:lnTo>
                  <a:pt x="1517" y="124"/>
                </a:lnTo>
                <a:lnTo>
                  <a:pt x="1449" y="124"/>
                </a:lnTo>
                <a:lnTo>
                  <a:pt x="1449" y="143"/>
                </a:lnTo>
                <a:close/>
                <a:moveTo>
                  <a:pt x="1542" y="294"/>
                </a:moveTo>
                <a:lnTo>
                  <a:pt x="19" y="294"/>
                </a:lnTo>
                <a:lnTo>
                  <a:pt x="19" y="294"/>
                </a:lnTo>
                <a:lnTo>
                  <a:pt x="26" y="303"/>
                </a:lnTo>
                <a:lnTo>
                  <a:pt x="35" y="313"/>
                </a:lnTo>
                <a:lnTo>
                  <a:pt x="48" y="320"/>
                </a:lnTo>
                <a:lnTo>
                  <a:pt x="57" y="324"/>
                </a:lnTo>
                <a:lnTo>
                  <a:pt x="66" y="327"/>
                </a:lnTo>
                <a:lnTo>
                  <a:pt x="66" y="327"/>
                </a:lnTo>
                <a:lnTo>
                  <a:pt x="86" y="333"/>
                </a:lnTo>
                <a:lnTo>
                  <a:pt x="109" y="338"/>
                </a:lnTo>
                <a:lnTo>
                  <a:pt x="159" y="346"/>
                </a:lnTo>
                <a:lnTo>
                  <a:pt x="216" y="355"/>
                </a:lnTo>
                <a:lnTo>
                  <a:pt x="1580" y="355"/>
                </a:lnTo>
                <a:lnTo>
                  <a:pt x="1580" y="355"/>
                </a:lnTo>
                <a:lnTo>
                  <a:pt x="1583" y="355"/>
                </a:lnTo>
                <a:lnTo>
                  <a:pt x="1585" y="354"/>
                </a:lnTo>
                <a:lnTo>
                  <a:pt x="1591" y="348"/>
                </a:lnTo>
                <a:lnTo>
                  <a:pt x="1594" y="340"/>
                </a:lnTo>
                <a:lnTo>
                  <a:pt x="1596" y="333"/>
                </a:lnTo>
                <a:lnTo>
                  <a:pt x="1596" y="333"/>
                </a:lnTo>
                <a:lnTo>
                  <a:pt x="1594" y="326"/>
                </a:lnTo>
                <a:lnTo>
                  <a:pt x="1591" y="322"/>
                </a:lnTo>
                <a:lnTo>
                  <a:pt x="1585" y="317"/>
                </a:lnTo>
                <a:lnTo>
                  <a:pt x="1580" y="317"/>
                </a:lnTo>
                <a:lnTo>
                  <a:pt x="1534" y="317"/>
                </a:lnTo>
                <a:lnTo>
                  <a:pt x="1534" y="317"/>
                </a:lnTo>
                <a:lnTo>
                  <a:pt x="1534" y="317"/>
                </a:lnTo>
                <a:lnTo>
                  <a:pt x="1532" y="316"/>
                </a:lnTo>
                <a:lnTo>
                  <a:pt x="1530" y="314"/>
                </a:lnTo>
                <a:lnTo>
                  <a:pt x="1529" y="313"/>
                </a:lnTo>
                <a:lnTo>
                  <a:pt x="1529" y="310"/>
                </a:lnTo>
                <a:lnTo>
                  <a:pt x="1529" y="310"/>
                </a:lnTo>
                <a:lnTo>
                  <a:pt x="1529" y="308"/>
                </a:lnTo>
                <a:lnTo>
                  <a:pt x="1542" y="294"/>
                </a:lnTo>
                <a:close/>
                <a:moveTo>
                  <a:pt x="0" y="226"/>
                </a:moveTo>
                <a:lnTo>
                  <a:pt x="12" y="285"/>
                </a:lnTo>
                <a:lnTo>
                  <a:pt x="1549" y="285"/>
                </a:lnTo>
                <a:lnTo>
                  <a:pt x="1618" y="205"/>
                </a:lnTo>
                <a:lnTo>
                  <a:pt x="1618" y="205"/>
                </a:lnTo>
                <a:lnTo>
                  <a:pt x="1619" y="204"/>
                </a:lnTo>
                <a:lnTo>
                  <a:pt x="1616" y="202"/>
                </a:lnTo>
                <a:lnTo>
                  <a:pt x="1532" y="202"/>
                </a:lnTo>
                <a:lnTo>
                  <a:pt x="1530" y="180"/>
                </a:lnTo>
                <a:lnTo>
                  <a:pt x="1517" y="183"/>
                </a:lnTo>
                <a:lnTo>
                  <a:pt x="1517" y="169"/>
                </a:lnTo>
                <a:lnTo>
                  <a:pt x="1449" y="169"/>
                </a:lnTo>
                <a:lnTo>
                  <a:pt x="1449" y="188"/>
                </a:lnTo>
                <a:lnTo>
                  <a:pt x="1492" y="188"/>
                </a:lnTo>
                <a:lnTo>
                  <a:pt x="1475" y="191"/>
                </a:lnTo>
                <a:lnTo>
                  <a:pt x="1449" y="191"/>
                </a:lnTo>
                <a:lnTo>
                  <a:pt x="1449" y="195"/>
                </a:lnTo>
                <a:lnTo>
                  <a:pt x="1443" y="196"/>
                </a:lnTo>
                <a:lnTo>
                  <a:pt x="1443" y="191"/>
                </a:lnTo>
                <a:lnTo>
                  <a:pt x="1374" y="191"/>
                </a:lnTo>
                <a:lnTo>
                  <a:pt x="1374" y="208"/>
                </a:lnTo>
                <a:lnTo>
                  <a:pt x="1368" y="210"/>
                </a:lnTo>
                <a:lnTo>
                  <a:pt x="1368" y="191"/>
                </a:lnTo>
                <a:lnTo>
                  <a:pt x="1300" y="191"/>
                </a:lnTo>
                <a:lnTo>
                  <a:pt x="1300" y="210"/>
                </a:lnTo>
                <a:lnTo>
                  <a:pt x="1368" y="210"/>
                </a:lnTo>
                <a:lnTo>
                  <a:pt x="1323" y="218"/>
                </a:lnTo>
                <a:lnTo>
                  <a:pt x="667" y="218"/>
                </a:lnTo>
                <a:lnTo>
                  <a:pt x="667" y="87"/>
                </a:lnTo>
                <a:lnTo>
                  <a:pt x="679" y="80"/>
                </a:lnTo>
                <a:lnTo>
                  <a:pt x="679" y="48"/>
                </a:lnTo>
                <a:lnTo>
                  <a:pt x="638" y="48"/>
                </a:lnTo>
                <a:lnTo>
                  <a:pt x="638" y="3"/>
                </a:lnTo>
                <a:lnTo>
                  <a:pt x="638" y="3"/>
                </a:lnTo>
                <a:lnTo>
                  <a:pt x="638" y="1"/>
                </a:lnTo>
                <a:lnTo>
                  <a:pt x="637" y="0"/>
                </a:lnTo>
                <a:lnTo>
                  <a:pt x="609" y="0"/>
                </a:lnTo>
                <a:lnTo>
                  <a:pt x="609" y="0"/>
                </a:lnTo>
                <a:lnTo>
                  <a:pt x="608" y="1"/>
                </a:lnTo>
                <a:lnTo>
                  <a:pt x="608" y="3"/>
                </a:lnTo>
                <a:lnTo>
                  <a:pt x="603" y="48"/>
                </a:lnTo>
                <a:lnTo>
                  <a:pt x="587" y="48"/>
                </a:lnTo>
                <a:lnTo>
                  <a:pt x="573" y="218"/>
                </a:lnTo>
                <a:lnTo>
                  <a:pt x="20" y="218"/>
                </a:lnTo>
                <a:lnTo>
                  <a:pt x="20" y="226"/>
                </a:lnTo>
                <a:lnTo>
                  <a:pt x="0" y="226"/>
                </a:lnTo>
                <a:close/>
                <a:moveTo>
                  <a:pt x="1374" y="166"/>
                </a:moveTo>
                <a:lnTo>
                  <a:pt x="1443" y="166"/>
                </a:lnTo>
                <a:lnTo>
                  <a:pt x="1443" y="145"/>
                </a:lnTo>
                <a:lnTo>
                  <a:pt x="1374" y="145"/>
                </a:lnTo>
                <a:lnTo>
                  <a:pt x="1374" y="166"/>
                </a:lnTo>
                <a:close/>
                <a:moveTo>
                  <a:pt x="1300" y="188"/>
                </a:moveTo>
                <a:lnTo>
                  <a:pt x="1368" y="188"/>
                </a:lnTo>
                <a:lnTo>
                  <a:pt x="1368" y="169"/>
                </a:lnTo>
                <a:lnTo>
                  <a:pt x="1300" y="169"/>
                </a:lnTo>
                <a:lnTo>
                  <a:pt x="1300" y="188"/>
                </a:lnTo>
                <a:close/>
                <a:moveTo>
                  <a:pt x="1300" y="166"/>
                </a:moveTo>
                <a:lnTo>
                  <a:pt x="1368" y="166"/>
                </a:lnTo>
                <a:lnTo>
                  <a:pt x="1368" y="145"/>
                </a:lnTo>
                <a:lnTo>
                  <a:pt x="1300" y="145"/>
                </a:lnTo>
                <a:lnTo>
                  <a:pt x="1300" y="166"/>
                </a:lnTo>
                <a:close/>
                <a:moveTo>
                  <a:pt x="1300" y="143"/>
                </a:moveTo>
                <a:lnTo>
                  <a:pt x="1368" y="143"/>
                </a:lnTo>
                <a:lnTo>
                  <a:pt x="1368" y="124"/>
                </a:lnTo>
                <a:lnTo>
                  <a:pt x="1300" y="124"/>
                </a:lnTo>
                <a:lnTo>
                  <a:pt x="1300" y="143"/>
                </a:lnTo>
                <a:close/>
                <a:moveTo>
                  <a:pt x="778" y="210"/>
                </a:moveTo>
                <a:lnTo>
                  <a:pt x="847" y="210"/>
                </a:lnTo>
                <a:lnTo>
                  <a:pt x="847" y="191"/>
                </a:lnTo>
                <a:lnTo>
                  <a:pt x="778" y="191"/>
                </a:lnTo>
                <a:lnTo>
                  <a:pt x="778" y="210"/>
                </a:lnTo>
                <a:close/>
                <a:moveTo>
                  <a:pt x="1374" y="121"/>
                </a:moveTo>
                <a:lnTo>
                  <a:pt x="1443" y="121"/>
                </a:lnTo>
                <a:lnTo>
                  <a:pt x="1443" y="102"/>
                </a:lnTo>
                <a:lnTo>
                  <a:pt x="1374" y="102"/>
                </a:lnTo>
                <a:lnTo>
                  <a:pt x="1374" y="121"/>
                </a:lnTo>
                <a:close/>
                <a:moveTo>
                  <a:pt x="1374" y="99"/>
                </a:moveTo>
                <a:lnTo>
                  <a:pt x="1443" y="99"/>
                </a:lnTo>
                <a:lnTo>
                  <a:pt x="1443" y="79"/>
                </a:lnTo>
                <a:lnTo>
                  <a:pt x="1374" y="79"/>
                </a:lnTo>
                <a:lnTo>
                  <a:pt x="1374" y="99"/>
                </a:lnTo>
                <a:close/>
                <a:moveTo>
                  <a:pt x="852" y="210"/>
                </a:moveTo>
                <a:lnTo>
                  <a:pt x="921" y="210"/>
                </a:lnTo>
                <a:lnTo>
                  <a:pt x="921" y="191"/>
                </a:lnTo>
                <a:lnTo>
                  <a:pt x="852" y="191"/>
                </a:lnTo>
                <a:lnTo>
                  <a:pt x="852" y="210"/>
                </a:lnTo>
                <a:close/>
                <a:moveTo>
                  <a:pt x="927" y="121"/>
                </a:moveTo>
                <a:lnTo>
                  <a:pt x="995" y="121"/>
                </a:lnTo>
                <a:lnTo>
                  <a:pt x="995" y="102"/>
                </a:lnTo>
                <a:lnTo>
                  <a:pt x="927" y="102"/>
                </a:lnTo>
                <a:lnTo>
                  <a:pt x="927" y="121"/>
                </a:lnTo>
                <a:close/>
                <a:moveTo>
                  <a:pt x="927" y="210"/>
                </a:moveTo>
                <a:lnTo>
                  <a:pt x="995" y="210"/>
                </a:lnTo>
                <a:lnTo>
                  <a:pt x="995" y="191"/>
                </a:lnTo>
                <a:lnTo>
                  <a:pt x="927" y="191"/>
                </a:lnTo>
                <a:lnTo>
                  <a:pt x="927" y="210"/>
                </a:lnTo>
                <a:close/>
                <a:moveTo>
                  <a:pt x="927" y="143"/>
                </a:moveTo>
                <a:lnTo>
                  <a:pt x="995" y="143"/>
                </a:lnTo>
                <a:lnTo>
                  <a:pt x="995" y="124"/>
                </a:lnTo>
                <a:lnTo>
                  <a:pt x="927" y="124"/>
                </a:lnTo>
                <a:lnTo>
                  <a:pt x="927" y="143"/>
                </a:lnTo>
                <a:close/>
                <a:moveTo>
                  <a:pt x="1151" y="99"/>
                </a:moveTo>
                <a:lnTo>
                  <a:pt x="1218" y="99"/>
                </a:lnTo>
                <a:lnTo>
                  <a:pt x="1218" y="79"/>
                </a:lnTo>
                <a:lnTo>
                  <a:pt x="1151" y="79"/>
                </a:lnTo>
                <a:lnTo>
                  <a:pt x="1151" y="99"/>
                </a:lnTo>
                <a:close/>
                <a:moveTo>
                  <a:pt x="927" y="166"/>
                </a:moveTo>
                <a:lnTo>
                  <a:pt x="995" y="166"/>
                </a:lnTo>
                <a:lnTo>
                  <a:pt x="995" y="145"/>
                </a:lnTo>
                <a:lnTo>
                  <a:pt x="927" y="145"/>
                </a:lnTo>
                <a:lnTo>
                  <a:pt x="927" y="166"/>
                </a:lnTo>
                <a:close/>
                <a:moveTo>
                  <a:pt x="927" y="99"/>
                </a:moveTo>
                <a:lnTo>
                  <a:pt x="995" y="99"/>
                </a:lnTo>
                <a:lnTo>
                  <a:pt x="995" y="79"/>
                </a:lnTo>
                <a:lnTo>
                  <a:pt x="927" y="79"/>
                </a:lnTo>
                <a:lnTo>
                  <a:pt x="927" y="99"/>
                </a:lnTo>
                <a:close/>
                <a:moveTo>
                  <a:pt x="852" y="99"/>
                </a:moveTo>
                <a:lnTo>
                  <a:pt x="921" y="99"/>
                </a:lnTo>
                <a:lnTo>
                  <a:pt x="921" y="79"/>
                </a:lnTo>
                <a:lnTo>
                  <a:pt x="852" y="79"/>
                </a:lnTo>
                <a:lnTo>
                  <a:pt x="852" y="99"/>
                </a:lnTo>
                <a:close/>
                <a:moveTo>
                  <a:pt x="852" y="188"/>
                </a:moveTo>
                <a:lnTo>
                  <a:pt x="921" y="188"/>
                </a:lnTo>
                <a:lnTo>
                  <a:pt x="921" y="169"/>
                </a:lnTo>
                <a:lnTo>
                  <a:pt x="852" y="169"/>
                </a:lnTo>
                <a:lnTo>
                  <a:pt x="852" y="188"/>
                </a:lnTo>
                <a:close/>
                <a:moveTo>
                  <a:pt x="852" y="121"/>
                </a:moveTo>
                <a:lnTo>
                  <a:pt x="921" y="121"/>
                </a:lnTo>
                <a:lnTo>
                  <a:pt x="921" y="102"/>
                </a:lnTo>
                <a:lnTo>
                  <a:pt x="852" y="102"/>
                </a:lnTo>
                <a:lnTo>
                  <a:pt x="852" y="121"/>
                </a:lnTo>
                <a:close/>
                <a:moveTo>
                  <a:pt x="852" y="143"/>
                </a:moveTo>
                <a:lnTo>
                  <a:pt x="921" y="143"/>
                </a:lnTo>
                <a:lnTo>
                  <a:pt x="921" y="124"/>
                </a:lnTo>
                <a:lnTo>
                  <a:pt x="852" y="124"/>
                </a:lnTo>
                <a:lnTo>
                  <a:pt x="852" y="143"/>
                </a:lnTo>
                <a:close/>
                <a:moveTo>
                  <a:pt x="852" y="166"/>
                </a:moveTo>
                <a:lnTo>
                  <a:pt x="921" y="166"/>
                </a:lnTo>
                <a:lnTo>
                  <a:pt x="921" y="145"/>
                </a:lnTo>
                <a:lnTo>
                  <a:pt x="852" y="145"/>
                </a:lnTo>
                <a:lnTo>
                  <a:pt x="852" y="166"/>
                </a:lnTo>
                <a:close/>
                <a:moveTo>
                  <a:pt x="927" y="188"/>
                </a:moveTo>
                <a:lnTo>
                  <a:pt x="995" y="188"/>
                </a:lnTo>
                <a:lnTo>
                  <a:pt x="995" y="169"/>
                </a:lnTo>
                <a:lnTo>
                  <a:pt x="927" y="169"/>
                </a:lnTo>
                <a:lnTo>
                  <a:pt x="927" y="188"/>
                </a:lnTo>
                <a:close/>
                <a:moveTo>
                  <a:pt x="1077" y="166"/>
                </a:moveTo>
                <a:lnTo>
                  <a:pt x="1144" y="166"/>
                </a:lnTo>
                <a:lnTo>
                  <a:pt x="1144" y="145"/>
                </a:lnTo>
                <a:lnTo>
                  <a:pt x="1077" y="145"/>
                </a:lnTo>
                <a:lnTo>
                  <a:pt x="1077" y="166"/>
                </a:lnTo>
                <a:close/>
                <a:moveTo>
                  <a:pt x="1077" y="143"/>
                </a:moveTo>
                <a:lnTo>
                  <a:pt x="1144" y="143"/>
                </a:lnTo>
                <a:lnTo>
                  <a:pt x="1144" y="124"/>
                </a:lnTo>
                <a:lnTo>
                  <a:pt x="1077" y="124"/>
                </a:lnTo>
                <a:lnTo>
                  <a:pt x="1077" y="143"/>
                </a:lnTo>
                <a:close/>
                <a:moveTo>
                  <a:pt x="1077" y="121"/>
                </a:moveTo>
                <a:lnTo>
                  <a:pt x="1144" y="121"/>
                </a:lnTo>
                <a:lnTo>
                  <a:pt x="1144" y="102"/>
                </a:lnTo>
                <a:lnTo>
                  <a:pt x="1077" y="102"/>
                </a:lnTo>
                <a:lnTo>
                  <a:pt x="1077" y="121"/>
                </a:lnTo>
                <a:close/>
                <a:moveTo>
                  <a:pt x="1077" y="210"/>
                </a:moveTo>
                <a:lnTo>
                  <a:pt x="1144" y="210"/>
                </a:lnTo>
                <a:lnTo>
                  <a:pt x="1144" y="191"/>
                </a:lnTo>
                <a:lnTo>
                  <a:pt x="1077" y="191"/>
                </a:lnTo>
                <a:lnTo>
                  <a:pt x="1077" y="210"/>
                </a:lnTo>
                <a:close/>
                <a:moveTo>
                  <a:pt x="1077" y="99"/>
                </a:moveTo>
                <a:lnTo>
                  <a:pt x="1144" y="99"/>
                </a:lnTo>
                <a:lnTo>
                  <a:pt x="1144" y="79"/>
                </a:lnTo>
                <a:lnTo>
                  <a:pt x="1077" y="79"/>
                </a:lnTo>
                <a:lnTo>
                  <a:pt x="1077" y="99"/>
                </a:lnTo>
                <a:close/>
                <a:moveTo>
                  <a:pt x="1077" y="188"/>
                </a:moveTo>
                <a:lnTo>
                  <a:pt x="1144" y="188"/>
                </a:lnTo>
                <a:lnTo>
                  <a:pt x="1144" y="169"/>
                </a:lnTo>
                <a:lnTo>
                  <a:pt x="1077" y="169"/>
                </a:lnTo>
                <a:lnTo>
                  <a:pt x="1077" y="188"/>
                </a:lnTo>
                <a:close/>
                <a:moveTo>
                  <a:pt x="1001" y="188"/>
                </a:moveTo>
                <a:lnTo>
                  <a:pt x="1070" y="188"/>
                </a:lnTo>
                <a:lnTo>
                  <a:pt x="1070" y="169"/>
                </a:lnTo>
                <a:lnTo>
                  <a:pt x="1001" y="169"/>
                </a:lnTo>
                <a:lnTo>
                  <a:pt x="1001" y="188"/>
                </a:lnTo>
                <a:close/>
                <a:moveTo>
                  <a:pt x="1001" y="210"/>
                </a:moveTo>
                <a:lnTo>
                  <a:pt x="1070" y="210"/>
                </a:lnTo>
                <a:lnTo>
                  <a:pt x="1070" y="191"/>
                </a:lnTo>
                <a:lnTo>
                  <a:pt x="1001" y="191"/>
                </a:lnTo>
                <a:lnTo>
                  <a:pt x="1001" y="210"/>
                </a:lnTo>
                <a:close/>
                <a:moveTo>
                  <a:pt x="1001" y="121"/>
                </a:moveTo>
                <a:lnTo>
                  <a:pt x="1070" y="121"/>
                </a:lnTo>
                <a:lnTo>
                  <a:pt x="1070" y="102"/>
                </a:lnTo>
                <a:lnTo>
                  <a:pt x="1001" y="102"/>
                </a:lnTo>
                <a:lnTo>
                  <a:pt x="1001" y="121"/>
                </a:lnTo>
                <a:close/>
                <a:moveTo>
                  <a:pt x="1001" y="143"/>
                </a:moveTo>
                <a:lnTo>
                  <a:pt x="1070" y="143"/>
                </a:lnTo>
                <a:lnTo>
                  <a:pt x="1070" y="124"/>
                </a:lnTo>
                <a:lnTo>
                  <a:pt x="1001" y="124"/>
                </a:lnTo>
                <a:lnTo>
                  <a:pt x="1001" y="143"/>
                </a:lnTo>
                <a:close/>
                <a:moveTo>
                  <a:pt x="1001" y="99"/>
                </a:moveTo>
                <a:lnTo>
                  <a:pt x="1070" y="99"/>
                </a:lnTo>
                <a:lnTo>
                  <a:pt x="1070" y="79"/>
                </a:lnTo>
                <a:lnTo>
                  <a:pt x="1001" y="79"/>
                </a:lnTo>
                <a:lnTo>
                  <a:pt x="1001" y="99"/>
                </a:lnTo>
                <a:close/>
                <a:moveTo>
                  <a:pt x="1001" y="166"/>
                </a:moveTo>
                <a:lnTo>
                  <a:pt x="1070" y="166"/>
                </a:lnTo>
                <a:lnTo>
                  <a:pt x="1070" y="145"/>
                </a:lnTo>
                <a:lnTo>
                  <a:pt x="1001" y="145"/>
                </a:lnTo>
                <a:lnTo>
                  <a:pt x="1001" y="166"/>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65" name="Freeform 5"/>
          <p:cNvSpPr>
            <a:spLocks noChangeAspect="1" noEditPoints="1"/>
          </p:cNvSpPr>
          <p:nvPr/>
        </p:nvSpPr>
        <p:spPr bwMode="auto">
          <a:xfrm>
            <a:off x="6973555" y="3271559"/>
            <a:ext cx="2093300" cy="459000"/>
          </a:xfrm>
          <a:custGeom>
            <a:avLst/>
            <a:gdLst/>
            <a:ahLst/>
            <a:cxnLst>
              <a:cxn ang="0">
                <a:pos x="399" y="188"/>
              </a:cxn>
              <a:cxn ang="0">
                <a:pos x="475" y="121"/>
              </a:cxn>
              <a:cxn ang="0">
                <a:pos x="399" y="121"/>
              </a:cxn>
              <a:cxn ang="0">
                <a:pos x="325" y="188"/>
              </a:cxn>
              <a:cxn ang="0">
                <a:pos x="399" y="99"/>
              </a:cxn>
              <a:cxn ang="0">
                <a:pos x="475" y="143"/>
              </a:cxn>
              <a:cxn ang="0">
                <a:pos x="704" y="188"/>
              </a:cxn>
              <a:cxn ang="0">
                <a:pos x="704" y="210"/>
              </a:cxn>
              <a:cxn ang="0">
                <a:pos x="778" y="143"/>
              </a:cxn>
              <a:cxn ang="0">
                <a:pos x="704" y="166"/>
              </a:cxn>
              <a:cxn ang="0">
                <a:pos x="475" y="166"/>
              </a:cxn>
              <a:cxn ang="0">
                <a:pos x="704" y="143"/>
              </a:cxn>
              <a:cxn ang="0">
                <a:pos x="28" y="210"/>
              </a:cxn>
              <a:cxn ang="0">
                <a:pos x="102" y="99"/>
              </a:cxn>
              <a:cxn ang="0">
                <a:pos x="778" y="188"/>
              </a:cxn>
              <a:cxn ang="0">
                <a:pos x="102" y="188"/>
              </a:cxn>
              <a:cxn ang="0">
                <a:pos x="28" y="121"/>
              </a:cxn>
              <a:cxn ang="0">
                <a:pos x="325" y="121"/>
              </a:cxn>
              <a:cxn ang="0">
                <a:pos x="28" y="143"/>
              </a:cxn>
              <a:cxn ang="0">
                <a:pos x="251" y="166"/>
              </a:cxn>
              <a:cxn ang="0">
                <a:pos x="251" y="143"/>
              </a:cxn>
              <a:cxn ang="0">
                <a:pos x="176" y="99"/>
              </a:cxn>
              <a:cxn ang="0">
                <a:pos x="251" y="121"/>
              </a:cxn>
              <a:cxn ang="0">
                <a:pos x="176" y="121"/>
              </a:cxn>
              <a:cxn ang="0">
                <a:pos x="176" y="188"/>
              </a:cxn>
              <a:cxn ang="0">
                <a:pos x="1374" y="143"/>
              </a:cxn>
              <a:cxn ang="0">
                <a:pos x="1300" y="121"/>
              </a:cxn>
              <a:cxn ang="0">
                <a:pos x="1226" y="121"/>
              </a:cxn>
              <a:cxn ang="0">
                <a:pos x="1300" y="99"/>
              </a:cxn>
              <a:cxn ang="0">
                <a:pos x="1151" y="143"/>
              </a:cxn>
              <a:cxn ang="0">
                <a:pos x="1151" y="188"/>
              </a:cxn>
              <a:cxn ang="0">
                <a:pos x="1151" y="121"/>
              </a:cxn>
              <a:cxn ang="0">
                <a:pos x="1449" y="166"/>
              </a:cxn>
              <a:cxn ang="0">
                <a:pos x="1449" y="121"/>
              </a:cxn>
              <a:cxn ang="0">
                <a:pos x="35" y="313"/>
              </a:cxn>
              <a:cxn ang="0">
                <a:pos x="1580" y="355"/>
              </a:cxn>
              <a:cxn ang="0">
                <a:pos x="1580" y="317"/>
              </a:cxn>
              <a:cxn ang="0">
                <a:pos x="1542" y="294"/>
              </a:cxn>
              <a:cxn ang="0">
                <a:pos x="1517" y="183"/>
              </a:cxn>
              <a:cxn ang="0">
                <a:pos x="1374" y="191"/>
              </a:cxn>
              <a:cxn ang="0">
                <a:pos x="679" y="80"/>
              </a:cxn>
              <a:cxn ang="0">
                <a:pos x="608" y="3"/>
              </a:cxn>
              <a:cxn ang="0">
                <a:pos x="1374" y="145"/>
              </a:cxn>
              <a:cxn ang="0">
                <a:pos x="1300" y="145"/>
              </a:cxn>
              <a:cxn ang="0">
                <a:pos x="778" y="191"/>
              </a:cxn>
              <a:cxn ang="0">
                <a:pos x="1374" y="79"/>
              </a:cxn>
              <a:cxn ang="0">
                <a:pos x="927" y="102"/>
              </a:cxn>
              <a:cxn ang="0">
                <a:pos x="927" y="124"/>
              </a:cxn>
              <a:cxn ang="0">
                <a:pos x="927" y="145"/>
              </a:cxn>
              <a:cxn ang="0">
                <a:pos x="852" y="79"/>
              </a:cxn>
              <a:cxn ang="0">
                <a:pos x="852" y="102"/>
              </a:cxn>
              <a:cxn ang="0">
                <a:pos x="852" y="145"/>
              </a:cxn>
              <a:cxn ang="0">
                <a:pos x="1077" y="145"/>
              </a:cxn>
              <a:cxn ang="0">
                <a:pos x="1077" y="102"/>
              </a:cxn>
              <a:cxn ang="0">
                <a:pos x="1077" y="79"/>
              </a:cxn>
              <a:cxn ang="0">
                <a:pos x="1001" y="169"/>
              </a:cxn>
              <a:cxn ang="0">
                <a:pos x="1001" y="102"/>
              </a:cxn>
              <a:cxn ang="0">
                <a:pos x="1001" y="79"/>
              </a:cxn>
            </a:cxnLst>
            <a:rect l="0" t="0" r="r" b="b"/>
            <a:pathLst>
              <a:path w="1619" h="355">
                <a:moveTo>
                  <a:pt x="399" y="210"/>
                </a:moveTo>
                <a:lnTo>
                  <a:pt x="468" y="210"/>
                </a:lnTo>
                <a:lnTo>
                  <a:pt x="468" y="191"/>
                </a:lnTo>
                <a:lnTo>
                  <a:pt x="399" y="191"/>
                </a:lnTo>
                <a:lnTo>
                  <a:pt x="399" y="210"/>
                </a:lnTo>
                <a:close/>
                <a:moveTo>
                  <a:pt x="399" y="188"/>
                </a:moveTo>
                <a:lnTo>
                  <a:pt x="468" y="188"/>
                </a:lnTo>
                <a:lnTo>
                  <a:pt x="468" y="169"/>
                </a:lnTo>
                <a:lnTo>
                  <a:pt x="399" y="169"/>
                </a:lnTo>
                <a:lnTo>
                  <a:pt x="399" y="188"/>
                </a:lnTo>
                <a:close/>
                <a:moveTo>
                  <a:pt x="325" y="143"/>
                </a:moveTo>
                <a:lnTo>
                  <a:pt x="393" y="143"/>
                </a:lnTo>
                <a:lnTo>
                  <a:pt x="393" y="124"/>
                </a:lnTo>
                <a:lnTo>
                  <a:pt x="325" y="124"/>
                </a:lnTo>
                <a:lnTo>
                  <a:pt x="325" y="143"/>
                </a:lnTo>
                <a:close/>
                <a:moveTo>
                  <a:pt x="475" y="121"/>
                </a:moveTo>
                <a:lnTo>
                  <a:pt x="542" y="121"/>
                </a:lnTo>
                <a:lnTo>
                  <a:pt x="542" y="102"/>
                </a:lnTo>
                <a:lnTo>
                  <a:pt x="475" y="102"/>
                </a:lnTo>
                <a:lnTo>
                  <a:pt x="475" y="121"/>
                </a:lnTo>
                <a:close/>
                <a:moveTo>
                  <a:pt x="475" y="99"/>
                </a:moveTo>
                <a:lnTo>
                  <a:pt x="542" y="99"/>
                </a:lnTo>
                <a:lnTo>
                  <a:pt x="542" y="79"/>
                </a:lnTo>
                <a:lnTo>
                  <a:pt x="475" y="79"/>
                </a:lnTo>
                <a:lnTo>
                  <a:pt x="475" y="99"/>
                </a:lnTo>
                <a:close/>
                <a:moveTo>
                  <a:pt x="399" y="121"/>
                </a:moveTo>
                <a:lnTo>
                  <a:pt x="468" y="121"/>
                </a:lnTo>
                <a:lnTo>
                  <a:pt x="468" y="102"/>
                </a:lnTo>
                <a:lnTo>
                  <a:pt x="399" y="102"/>
                </a:lnTo>
                <a:lnTo>
                  <a:pt x="399" y="121"/>
                </a:lnTo>
                <a:close/>
                <a:moveTo>
                  <a:pt x="325" y="210"/>
                </a:moveTo>
                <a:lnTo>
                  <a:pt x="393" y="210"/>
                </a:lnTo>
                <a:lnTo>
                  <a:pt x="393" y="191"/>
                </a:lnTo>
                <a:lnTo>
                  <a:pt x="325" y="191"/>
                </a:lnTo>
                <a:lnTo>
                  <a:pt x="325" y="210"/>
                </a:lnTo>
                <a:close/>
                <a:moveTo>
                  <a:pt x="325" y="188"/>
                </a:moveTo>
                <a:lnTo>
                  <a:pt x="393" y="188"/>
                </a:lnTo>
                <a:lnTo>
                  <a:pt x="393" y="169"/>
                </a:lnTo>
                <a:lnTo>
                  <a:pt x="325" y="169"/>
                </a:lnTo>
                <a:lnTo>
                  <a:pt x="325" y="188"/>
                </a:lnTo>
                <a:close/>
                <a:moveTo>
                  <a:pt x="325" y="166"/>
                </a:moveTo>
                <a:lnTo>
                  <a:pt x="393" y="166"/>
                </a:lnTo>
                <a:lnTo>
                  <a:pt x="393" y="145"/>
                </a:lnTo>
                <a:lnTo>
                  <a:pt x="325" y="145"/>
                </a:lnTo>
                <a:lnTo>
                  <a:pt x="325" y="166"/>
                </a:lnTo>
                <a:close/>
                <a:moveTo>
                  <a:pt x="399" y="99"/>
                </a:moveTo>
                <a:lnTo>
                  <a:pt x="468" y="99"/>
                </a:lnTo>
                <a:lnTo>
                  <a:pt x="468" y="79"/>
                </a:lnTo>
                <a:lnTo>
                  <a:pt x="399" y="79"/>
                </a:lnTo>
                <a:lnTo>
                  <a:pt x="399" y="99"/>
                </a:lnTo>
                <a:close/>
                <a:moveTo>
                  <a:pt x="399" y="143"/>
                </a:moveTo>
                <a:lnTo>
                  <a:pt x="468" y="143"/>
                </a:lnTo>
                <a:lnTo>
                  <a:pt x="468" y="124"/>
                </a:lnTo>
                <a:lnTo>
                  <a:pt x="399" y="124"/>
                </a:lnTo>
                <a:lnTo>
                  <a:pt x="399" y="143"/>
                </a:lnTo>
                <a:close/>
                <a:moveTo>
                  <a:pt x="475" y="143"/>
                </a:moveTo>
                <a:lnTo>
                  <a:pt x="542" y="143"/>
                </a:lnTo>
                <a:lnTo>
                  <a:pt x="542" y="124"/>
                </a:lnTo>
                <a:lnTo>
                  <a:pt x="475" y="124"/>
                </a:lnTo>
                <a:lnTo>
                  <a:pt x="475" y="143"/>
                </a:lnTo>
                <a:close/>
                <a:moveTo>
                  <a:pt x="399" y="166"/>
                </a:moveTo>
                <a:lnTo>
                  <a:pt x="468" y="166"/>
                </a:lnTo>
                <a:lnTo>
                  <a:pt x="468" y="145"/>
                </a:lnTo>
                <a:lnTo>
                  <a:pt x="399" y="145"/>
                </a:lnTo>
                <a:lnTo>
                  <a:pt x="399" y="166"/>
                </a:lnTo>
                <a:close/>
                <a:moveTo>
                  <a:pt x="704" y="188"/>
                </a:moveTo>
                <a:lnTo>
                  <a:pt x="771" y="188"/>
                </a:lnTo>
                <a:lnTo>
                  <a:pt x="771" y="169"/>
                </a:lnTo>
                <a:lnTo>
                  <a:pt x="704" y="169"/>
                </a:lnTo>
                <a:lnTo>
                  <a:pt x="704" y="188"/>
                </a:lnTo>
                <a:close/>
                <a:moveTo>
                  <a:pt x="778" y="99"/>
                </a:moveTo>
                <a:lnTo>
                  <a:pt x="847" y="99"/>
                </a:lnTo>
                <a:lnTo>
                  <a:pt x="847" y="79"/>
                </a:lnTo>
                <a:lnTo>
                  <a:pt x="778" y="79"/>
                </a:lnTo>
                <a:lnTo>
                  <a:pt x="778" y="99"/>
                </a:lnTo>
                <a:close/>
                <a:moveTo>
                  <a:pt x="704" y="210"/>
                </a:moveTo>
                <a:lnTo>
                  <a:pt x="771" y="210"/>
                </a:lnTo>
                <a:lnTo>
                  <a:pt x="771" y="191"/>
                </a:lnTo>
                <a:lnTo>
                  <a:pt x="704" y="191"/>
                </a:lnTo>
                <a:lnTo>
                  <a:pt x="704" y="210"/>
                </a:lnTo>
                <a:close/>
                <a:moveTo>
                  <a:pt x="778" y="121"/>
                </a:moveTo>
                <a:lnTo>
                  <a:pt x="847" y="121"/>
                </a:lnTo>
                <a:lnTo>
                  <a:pt x="847" y="102"/>
                </a:lnTo>
                <a:lnTo>
                  <a:pt x="778" y="102"/>
                </a:lnTo>
                <a:lnTo>
                  <a:pt x="778" y="121"/>
                </a:lnTo>
                <a:close/>
                <a:moveTo>
                  <a:pt x="778" y="143"/>
                </a:moveTo>
                <a:lnTo>
                  <a:pt x="847" y="143"/>
                </a:lnTo>
                <a:lnTo>
                  <a:pt x="847" y="124"/>
                </a:lnTo>
                <a:lnTo>
                  <a:pt x="778" y="124"/>
                </a:lnTo>
                <a:lnTo>
                  <a:pt x="778" y="143"/>
                </a:lnTo>
                <a:close/>
                <a:moveTo>
                  <a:pt x="778" y="166"/>
                </a:moveTo>
                <a:lnTo>
                  <a:pt x="847" y="166"/>
                </a:lnTo>
                <a:lnTo>
                  <a:pt x="847" y="145"/>
                </a:lnTo>
                <a:lnTo>
                  <a:pt x="778" y="145"/>
                </a:lnTo>
                <a:lnTo>
                  <a:pt x="778" y="166"/>
                </a:lnTo>
                <a:close/>
                <a:moveTo>
                  <a:pt x="704" y="166"/>
                </a:moveTo>
                <a:lnTo>
                  <a:pt x="771" y="166"/>
                </a:lnTo>
                <a:lnTo>
                  <a:pt x="771" y="145"/>
                </a:lnTo>
                <a:lnTo>
                  <a:pt x="704" y="145"/>
                </a:lnTo>
                <a:lnTo>
                  <a:pt x="704" y="166"/>
                </a:lnTo>
                <a:close/>
                <a:moveTo>
                  <a:pt x="475" y="210"/>
                </a:moveTo>
                <a:lnTo>
                  <a:pt x="542" y="210"/>
                </a:lnTo>
                <a:lnTo>
                  <a:pt x="542" y="191"/>
                </a:lnTo>
                <a:lnTo>
                  <a:pt x="475" y="191"/>
                </a:lnTo>
                <a:lnTo>
                  <a:pt x="475" y="210"/>
                </a:lnTo>
                <a:close/>
                <a:moveTo>
                  <a:pt x="475" y="166"/>
                </a:moveTo>
                <a:lnTo>
                  <a:pt x="542" y="166"/>
                </a:lnTo>
                <a:lnTo>
                  <a:pt x="542" y="145"/>
                </a:lnTo>
                <a:lnTo>
                  <a:pt x="475" y="145"/>
                </a:lnTo>
                <a:lnTo>
                  <a:pt x="475" y="166"/>
                </a:lnTo>
                <a:close/>
                <a:moveTo>
                  <a:pt x="475" y="188"/>
                </a:moveTo>
                <a:lnTo>
                  <a:pt x="542" y="188"/>
                </a:lnTo>
                <a:lnTo>
                  <a:pt x="542" y="169"/>
                </a:lnTo>
                <a:lnTo>
                  <a:pt x="475" y="169"/>
                </a:lnTo>
                <a:lnTo>
                  <a:pt x="475" y="188"/>
                </a:lnTo>
                <a:close/>
                <a:moveTo>
                  <a:pt x="704" y="143"/>
                </a:moveTo>
                <a:lnTo>
                  <a:pt x="771" y="143"/>
                </a:lnTo>
                <a:lnTo>
                  <a:pt x="771" y="124"/>
                </a:lnTo>
                <a:lnTo>
                  <a:pt x="704" y="124"/>
                </a:lnTo>
                <a:lnTo>
                  <a:pt x="704" y="143"/>
                </a:lnTo>
                <a:close/>
                <a:moveTo>
                  <a:pt x="704" y="121"/>
                </a:moveTo>
                <a:lnTo>
                  <a:pt x="771" y="121"/>
                </a:lnTo>
                <a:lnTo>
                  <a:pt x="771" y="102"/>
                </a:lnTo>
                <a:lnTo>
                  <a:pt x="704" y="102"/>
                </a:lnTo>
                <a:lnTo>
                  <a:pt x="704" y="121"/>
                </a:lnTo>
                <a:close/>
                <a:moveTo>
                  <a:pt x="28" y="210"/>
                </a:moveTo>
                <a:lnTo>
                  <a:pt x="96" y="210"/>
                </a:lnTo>
                <a:lnTo>
                  <a:pt x="96" y="191"/>
                </a:lnTo>
                <a:lnTo>
                  <a:pt x="28" y="191"/>
                </a:lnTo>
                <a:lnTo>
                  <a:pt x="28" y="210"/>
                </a:lnTo>
                <a:close/>
                <a:moveTo>
                  <a:pt x="102" y="121"/>
                </a:moveTo>
                <a:lnTo>
                  <a:pt x="170" y="121"/>
                </a:lnTo>
                <a:lnTo>
                  <a:pt x="170" y="102"/>
                </a:lnTo>
                <a:lnTo>
                  <a:pt x="102" y="102"/>
                </a:lnTo>
                <a:lnTo>
                  <a:pt x="102" y="121"/>
                </a:lnTo>
                <a:close/>
                <a:moveTo>
                  <a:pt x="102" y="99"/>
                </a:moveTo>
                <a:lnTo>
                  <a:pt x="170" y="99"/>
                </a:lnTo>
                <a:lnTo>
                  <a:pt x="170" y="79"/>
                </a:lnTo>
                <a:lnTo>
                  <a:pt x="102" y="79"/>
                </a:lnTo>
                <a:lnTo>
                  <a:pt x="102" y="99"/>
                </a:lnTo>
                <a:close/>
                <a:moveTo>
                  <a:pt x="102" y="143"/>
                </a:moveTo>
                <a:lnTo>
                  <a:pt x="170" y="143"/>
                </a:lnTo>
                <a:lnTo>
                  <a:pt x="170" y="124"/>
                </a:lnTo>
                <a:lnTo>
                  <a:pt x="102" y="124"/>
                </a:lnTo>
                <a:lnTo>
                  <a:pt x="102" y="143"/>
                </a:lnTo>
                <a:close/>
                <a:moveTo>
                  <a:pt x="778" y="188"/>
                </a:moveTo>
                <a:lnTo>
                  <a:pt x="847" y="188"/>
                </a:lnTo>
                <a:lnTo>
                  <a:pt x="847" y="169"/>
                </a:lnTo>
                <a:lnTo>
                  <a:pt x="778" y="169"/>
                </a:lnTo>
                <a:lnTo>
                  <a:pt x="778" y="188"/>
                </a:lnTo>
                <a:close/>
                <a:moveTo>
                  <a:pt x="102" y="166"/>
                </a:moveTo>
                <a:lnTo>
                  <a:pt x="170" y="166"/>
                </a:lnTo>
                <a:lnTo>
                  <a:pt x="170" y="145"/>
                </a:lnTo>
                <a:lnTo>
                  <a:pt x="102" y="145"/>
                </a:lnTo>
                <a:lnTo>
                  <a:pt x="102" y="166"/>
                </a:lnTo>
                <a:close/>
                <a:moveTo>
                  <a:pt x="102" y="188"/>
                </a:moveTo>
                <a:lnTo>
                  <a:pt x="170" y="188"/>
                </a:lnTo>
                <a:lnTo>
                  <a:pt x="170" y="169"/>
                </a:lnTo>
                <a:lnTo>
                  <a:pt x="102" y="169"/>
                </a:lnTo>
                <a:lnTo>
                  <a:pt x="102" y="188"/>
                </a:lnTo>
                <a:close/>
                <a:moveTo>
                  <a:pt x="102" y="210"/>
                </a:moveTo>
                <a:lnTo>
                  <a:pt x="170" y="210"/>
                </a:lnTo>
                <a:lnTo>
                  <a:pt x="170" y="191"/>
                </a:lnTo>
                <a:lnTo>
                  <a:pt x="102" y="191"/>
                </a:lnTo>
                <a:lnTo>
                  <a:pt x="102" y="210"/>
                </a:lnTo>
                <a:close/>
                <a:moveTo>
                  <a:pt x="28" y="121"/>
                </a:moveTo>
                <a:lnTo>
                  <a:pt x="96" y="121"/>
                </a:lnTo>
                <a:lnTo>
                  <a:pt x="96" y="102"/>
                </a:lnTo>
                <a:lnTo>
                  <a:pt x="28" y="102"/>
                </a:lnTo>
                <a:lnTo>
                  <a:pt x="28" y="121"/>
                </a:lnTo>
                <a:close/>
                <a:moveTo>
                  <a:pt x="28" y="99"/>
                </a:moveTo>
                <a:lnTo>
                  <a:pt x="96" y="99"/>
                </a:lnTo>
                <a:lnTo>
                  <a:pt x="96" y="79"/>
                </a:lnTo>
                <a:lnTo>
                  <a:pt x="28" y="79"/>
                </a:lnTo>
                <a:lnTo>
                  <a:pt x="28" y="99"/>
                </a:lnTo>
                <a:close/>
                <a:moveTo>
                  <a:pt x="325" y="121"/>
                </a:moveTo>
                <a:lnTo>
                  <a:pt x="393" y="121"/>
                </a:lnTo>
                <a:lnTo>
                  <a:pt x="393" y="102"/>
                </a:lnTo>
                <a:lnTo>
                  <a:pt x="325" y="102"/>
                </a:lnTo>
                <a:lnTo>
                  <a:pt x="325" y="121"/>
                </a:lnTo>
                <a:close/>
                <a:moveTo>
                  <a:pt x="28" y="188"/>
                </a:moveTo>
                <a:lnTo>
                  <a:pt x="96" y="188"/>
                </a:lnTo>
                <a:lnTo>
                  <a:pt x="96" y="169"/>
                </a:lnTo>
                <a:lnTo>
                  <a:pt x="28" y="169"/>
                </a:lnTo>
                <a:lnTo>
                  <a:pt x="28" y="188"/>
                </a:lnTo>
                <a:close/>
                <a:moveTo>
                  <a:pt x="28" y="143"/>
                </a:moveTo>
                <a:lnTo>
                  <a:pt x="96" y="143"/>
                </a:lnTo>
                <a:lnTo>
                  <a:pt x="96" y="124"/>
                </a:lnTo>
                <a:lnTo>
                  <a:pt x="28" y="124"/>
                </a:lnTo>
                <a:lnTo>
                  <a:pt x="28" y="143"/>
                </a:lnTo>
                <a:close/>
                <a:moveTo>
                  <a:pt x="28" y="166"/>
                </a:moveTo>
                <a:lnTo>
                  <a:pt x="96" y="166"/>
                </a:lnTo>
                <a:lnTo>
                  <a:pt x="96" y="145"/>
                </a:lnTo>
                <a:lnTo>
                  <a:pt x="28" y="145"/>
                </a:lnTo>
                <a:lnTo>
                  <a:pt x="28" y="166"/>
                </a:lnTo>
                <a:close/>
                <a:moveTo>
                  <a:pt x="251" y="166"/>
                </a:moveTo>
                <a:lnTo>
                  <a:pt x="319" y="166"/>
                </a:lnTo>
                <a:lnTo>
                  <a:pt x="319" y="145"/>
                </a:lnTo>
                <a:lnTo>
                  <a:pt x="251" y="145"/>
                </a:lnTo>
                <a:lnTo>
                  <a:pt x="251" y="166"/>
                </a:lnTo>
                <a:close/>
                <a:moveTo>
                  <a:pt x="251" y="188"/>
                </a:moveTo>
                <a:lnTo>
                  <a:pt x="319" y="188"/>
                </a:lnTo>
                <a:lnTo>
                  <a:pt x="319" y="169"/>
                </a:lnTo>
                <a:lnTo>
                  <a:pt x="251" y="169"/>
                </a:lnTo>
                <a:lnTo>
                  <a:pt x="251" y="188"/>
                </a:lnTo>
                <a:close/>
                <a:moveTo>
                  <a:pt x="251" y="143"/>
                </a:moveTo>
                <a:lnTo>
                  <a:pt x="319" y="143"/>
                </a:lnTo>
                <a:lnTo>
                  <a:pt x="319" y="124"/>
                </a:lnTo>
                <a:lnTo>
                  <a:pt x="251" y="124"/>
                </a:lnTo>
                <a:lnTo>
                  <a:pt x="251" y="143"/>
                </a:lnTo>
                <a:close/>
                <a:moveTo>
                  <a:pt x="325" y="99"/>
                </a:moveTo>
                <a:lnTo>
                  <a:pt x="393" y="99"/>
                </a:lnTo>
                <a:lnTo>
                  <a:pt x="393" y="79"/>
                </a:lnTo>
                <a:lnTo>
                  <a:pt x="325" y="79"/>
                </a:lnTo>
                <a:lnTo>
                  <a:pt x="325" y="99"/>
                </a:lnTo>
                <a:close/>
                <a:moveTo>
                  <a:pt x="176" y="99"/>
                </a:moveTo>
                <a:lnTo>
                  <a:pt x="245" y="99"/>
                </a:lnTo>
                <a:lnTo>
                  <a:pt x="245" y="79"/>
                </a:lnTo>
                <a:lnTo>
                  <a:pt x="176" y="79"/>
                </a:lnTo>
                <a:lnTo>
                  <a:pt x="176" y="99"/>
                </a:lnTo>
                <a:close/>
                <a:moveTo>
                  <a:pt x="251" y="210"/>
                </a:moveTo>
                <a:lnTo>
                  <a:pt x="319" y="210"/>
                </a:lnTo>
                <a:lnTo>
                  <a:pt x="319" y="191"/>
                </a:lnTo>
                <a:lnTo>
                  <a:pt x="251" y="191"/>
                </a:lnTo>
                <a:lnTo>
                  <a:pt x="251" y="210"/>
                </a:lnTo>
                <a:close/>
                <a:moveTo>
                  <a:pt x="251" y="121"/>
                </a:moveTo>
                <a:lnTo>
                  <a:pt x="319" y="121"/>
                </a:lnTo>
                <a:lnTo>
                  <a:pt x="319" y="102"/>
                </a:lnTo>
                <a:lnTo>
                  <a:pt x="251" y="102"/>
                </a:lnTo>
                <a:lnTo>
                  <a:pt x="251" y="121"/>
                </a:lnTo>
                <a:close/>
                <a:moveTo>
                  <a:pt x="176" y="210"/>
                </a:moveTo>
                <a:lnTo>
                  <a:pt x="245" y="210"/>
                </a:lnTo>
                <a:lnTo>
                  <a:pt x="245" y="191"/>
                </a:lnTo>
                <a:lnTo>
                  <a:pt x="176" y="191"/>
                </a:lnTo>
                <a:lnTo>
                  <a:pt x="176" y="210"/>
                </a:lnTo>
                <a:close/>
                <a:moveTo>
                  <a:pt x="176" y="121"/>
                </a:moveTo>
                <a:lnTo>
                  <a:pt x="245" y="121"/>
                </a:lnTo>
                <a:lnTo>
                  <a:pt x="245" y="102"/>
                </a:lnTo>
                <a:lnTo>
                  <a:pt x="176" y="102"/>
                </a:lnTo>
                <a:lnTo>
                  <a:pt x="176" y="121"/>
                </a:lnTo>
                <a:close/>
                <a:moveTo>
                  <a:pt x="176" y="143"/>
                </a:moveTo>
                <a:lnTo>
                  <a:pt x="245" y="143"/>
                </a:lnTo>
                <a:lnTo>
                  <a:pt x="245" y="124"/>
                </a:lnTo>
                <a:lnTo>
                  <a:pt x="176" y="124"/>
                </a:lnTo>
                <a:lnTo>
                  <a:pt x="176" y="143"/>
                </a:lnTo>
                <a:close/>
                <a:moveTo>
                  <a:pt x="176" y="188"/>
                </a:moveTo>
                <a:lnTo>
                  <a:pt x="245" y="188"/>
                </a:lnTo>
                <a:lnTo>
                  <a:pt x="245" y="169"/>
                </a:lnTo>
                <a:lnTo>
                  <a:pt x="176" y="169"/>
                </a:lnTo>
                <a:lnTo>
                  <a:pt x="176" y="188"/>
                </a:lnTo>
                <a:close/>
                <a:moveTo>
                  <a:pt x="176" y="166"/>
                </a:moveTo>
                <a:lnTo>
                  <a:pt x="245" y="166"/>
                </a:lnTo>
                <a:lnTo>
                  <a:pt x="245" y="145"/>
                </a:lnTo>
                <a:lnTo>
                  <a:pt x="176" y="145"/>
                </a:lnTo>
                <a:lnTo>
                  <a:pt x="176" y="166"/>
                </a:lnTo>
                <a:close/>
                <a:moveTo>
                  <a:pt x="1374" y="143"/>
                </a:moveTo>
                <a:lnTo>
                  <a:pt x="1443" y="143"/>
                </a:lnTo>
                <a:lnTo>
                  <a:pt x="1443" y="124"/>
                </a:lnTo>
                <a:lnTo>
                  <a:pt x="1374" y="124"/>
                </a:lnTo>
                <a:lnTo>
                  <a:pt x="1374" y="143"/>
                </a:lnTo>
                <a:close/>
                <a:moveTo>
                  <a:pt x="1226" y="166"/>
                </a:moveTo>
                <a:lnTo>
                  <a:pt x="1294" y="166"/>
                </a:lnTo>
                <a:lnTo>
                  <a:pt x="1294" y="145"/>
                </a:lnTo>
                <a:lnTo>
                  <a:pt x="1226" y="145"/>
                </a:lnTo>
                <a:lnTo>
                  <a:pt x="1226" y="166"/>
                </a:lnTo>
                <a:close/>
                <a:moveTo>
                  <a:pt x="1300" y="121"/>
                </a:moveTo>
                <a:lnTo>
                  <a:pt x="1368" y="121"/>
                </a:lnTo>
                <a:lnTo>
                  <a:pt x="1368" y="102"/>
                </a:lnTo>
                <a:lnTo>
                  <a:pt x="1300" y="102"/>
                </a:lnTo>
                <a:lnTo>
                  <a:pt x="1300" y="121"/>
                </a:lnTo>
                <a:close/>
                <a:moveTo>
                  <a:pt x="1226" y="188"/>
                </a:moveTo>
                <a:lnTo>
                  <a:pt x="1294" y="188"/>
                </a:lnTo>
                <a:lnTo>
                  <a:pt x="1294" y="169"/>
                </a:lnTo>
                <a:lnTo>
                  <a:pt x="1226" y="169"/>
                </a:lnTo>
                <a:lnTo>
                  <a:pt x="1226" y="188"/>
                </a:lnTo>
                <a:close/>
                <a:moveTo>
                  <a:pt x="1226" y="121"/>
                </a:moveTo>
                <a:lnTo>
                  <a:pt x="1294" y="121"/>
                </a:lnTo>
                <a:lnTo>
                  <a:pt x="1294" y="102"/>
                </a:lnTo>
                <a:lnTo>
                  <a:pt x="1226" y="102"/>
                </a:lnTo>
                <a:lnTo>
                  <a:pt x="1226" y="121"/>
                </a:lnTo>
                <a:close/>
                <a:moveTo>
                  <a:pt x="1226" y="210"/>
                </a:moveTo>
                <a:lnTo>
                  <a:pt x="1294" y="210"/>
                </a:lnTo>
                <a:lnTo>
                  <a:pt x="1294" y="191"/>
                </a:lnTo>
                <a:lnTo>
                  <a:pt x="1226" y="191"/>
                </a:lnTo>
                <a:lnTo>
                  <a:pt x="1226" y="210"/>
                </a:lnTo>
                <a:close/>
                <a:moveTo>
                  <a:pt x="1300" y="99"/>
                </a:moveTo>
                <a:lnTo>
                  <a:pt x="1368" y="99"/>
                </a:lnTo>
                <a:lnTo>
                  <a:pt x="1368" y="79"/>
                </a:lnTo>
                <a:lnTo>
                  <a:pt x="1300" y="79"/>
                </a:lnTo>
                <a:lnTo>
                  <a:pt x="1300" y="99"/>
                </a:lnTo>
                <a:close/>
                <a:moveTo>
                  <a:pt x="1226" y="143"/>
                </a:moveTo>
                <a:lnTo>
                  <a:pt x="1294" y="143"/>
                </a:lnTo>
                <a:lnTo>
                  <a:pt x="1294" y="124"/>
                </a:lnTo>
                <a:lnTo>
                  <a:pt x="1226" y="124"/>
                </a:lnTo>
                <a:lnTo>
                  <a:pt x="1226" y="143"/>
                </a:lnTo>
                <a:close/>
                <a:moveTo>
                  <a:pt x="1151" y="143"/>
                </a:moveTo>
                <a:lnTo>
                  <a:pt x="1220" y="143"/>
                </a:lnTo>
                <a:lnTo>
                  <a:pt x="1220" y="124"/>
                </a:lnTo>
                <a:lnTo>
                  <a:pt x="1151" y="124"/>
                </a:lnTo>
                <a:lnTo>
                  <a:pt x="1151" y="143"/>
                </a:lnTo>
                <a:close/>
                <a:moveTo>
                  <a:pt x="1151" y="166"/>
                </a:moveTo>
                <a:lnTo>
                  <a:pt x="1220" y="166"/>
                </a:lnTo>
                <a:lnTo>
                  <a:pt x="1220" y="145"/>
                </a:lnTo>
                <a:lnTo>
                  <a:pt x="1151" y="145"/>
                </a:lnTo>
                <a:lnTo>
                  <a:pt x="1151" y="166"/>
                </a:lnTo>
                <a:close/>
                <a:moveTo>
                  <a:pt x="1151" y="188"/>
                </a:moveTo>
                <a:lnTo>
                  <a:pt x="1220" y="188"/>
                </a:lnTo>
                <a:lnTo>
                  <a:pt x="1220" y="169"/>
                </a:lnTo>
                <a:lnTo>
                  <a:pt x="1151" y="169"/>
                </a:lnTo>
                <a:lnTo>
                  <a:pt x="1151" y="188"/>
                </a:lnTo>
                <a:close/>
                <a:moveTo>
                  <a:pt x="1226" y="99"/>
                </a:moveTo>
                <a:lnTo>
                  <a:pt x="1294" y="99"/>
                </a:lnTo>
                <a:lnTo>
                  <a:pt x="1294" y="79"/>
                </a:lnTo>
                <a:lnTo>
                  <a:pt x="1226" y="79"/>
                </a:lnTo>
                <a:lnTo>
                  <a:pt x="1226" y="99"/>
                </a:lnTo>
                <a:close/>
                <a:moveTo>
                  <a:pt x="1151" y="121"/>
                </a:moveTo>
                <a:lnTo>
                  <a:pt x="1218" y="121"/>
                </a:lnTo>
                <a:lnTo>
                  <a:pt x="1218" y="102"/>
                </a:lnTo>
                <a:lnTo>
                  <a:pt x="1151" y="102"/>
                </a:lnTo>
                <a:lnTo>
                  <a:pt x="1151" y="121"/>
                </a:lnTo>
                <a:close/>
                <a:moveTo>
                  <a:pt x="1151" y="210"/>
                </a:moveTo>
                <a:lnTo>
                  <a:pt x="1220" y="210"/>
                </a:lnTo>
                <a:lnTo>
                  <a:pt x="1220" y="191"/>
                </a:lnTo>
                <a:lnTo>
                  <a:pt x="1151" y="191"/>
                </a:lnTo>
                <a:lnTo>
                  <a:pt x="1151" y="210"/>
                </a:lnTo>
                <a:close/>
                <a:moveTo>
                  <a:pt x="1449" y="166"/>
                </a:moveTo>
                <a:lnTo>
                  <a:pt x="1517" y="166"/>
                </a:lnTo>
                <a:lnTo>
                  <a:pt x="1517" y="145"/>
                </a:lnTo>
                <a:lnTo>
                  <a:pt x="1449" y="145"/>
                </a:lnTo>
                <a:lnTo>
                  <a:pt x="1449" y="166"/>
                </a:lnTo>
                <a:close/>
                <a:moveTo>
                  <a:pt x="1374" y="188"/>
                </a:moveTo>
                <a:lnTo>
                  <a:pt x="1443" y="188"/>
                </a:lnTo>
                <a:lnTo>
                  <a:pt x="1443" y="169"/>
                </a:lnTo>
                <a:lnTo>
                  <a:pt x="1374" y="169"/>
                </a:lnTo>
                <a:lnTo>
                  <a:pt x="1374" y="188"/>
                </a:lnTo>
                <a:close/>
                <a:moveTo>
                  <a:pt x="1449" y="121"/>
                </a:moveTo>
                <a:lnTo>
                  <a:pt x="1517" y="121"/>
                </a:lnTo>
                <a:lnTo>
                  <a:pt x="1517" y="102"/>
                </a:lnTo>
                <a:lnTo>
                  <a:pt x="1449" y="102"/>
                </a:lnTo>
                <a:lnTo>
                  <a:pt x="1449" y="121"/>
                </a:lnTo>
                <a:close/>
                <a:moveTo>
                  <a:pt x="1449" y="143"/>
                </a:moveTo>
                <a:lnTo>
                  <a:pt x="1517" y="143"/>
                </a:lnTo>
                <a:lnTo>
                  <a:pt x="1517" y="124"/>
                </a:lnTo>
                <a:lnTo>
                  <a:pt x="1449" y="124"/>
                </a:lnTo>
                <a:lnTo>
                  <a:pt x="1449" y="143"/>
                </a:lnTo>
                <a:close/>
                <a:moveTo>
                  <a:pt x="1542" y="294"/>
                </a:moveTo>
                <a:lnTo>
                  <a:pt x="19" y="294"/>
                </a:lnTo>
                <a:lnTo>
                  <a:pt x="19" y="294"/>
                </a:lnTo>
                <a:lnTo>
                  <a:pt x="26" y="303"/>
                </a:lnTo>
                <a:lnTo>
                  <a:pt x="35" y="313"/>
                </a:lnTo>
                <a:lnTo>
                  <a:pt x="48" y="320"/>
                </a:lnTo>
                <a:lnTo>
                  <a:pt x="57" y="324"/>
                </a:lnTo>
                <a:lnTo>
                  <a:pt x="66" y="327"/>
                </a:lnTo>
                <a:lnTo>
                  <a:pt x="66" y="327"/>
                </a:lnTo>
                <a:lnTo>
                  <a:pt x="86" y="333"/>
                </a:lnTo>
                <a:lnTo>
                  <a:pt x="109" y="338"/>
                </a:lnTo>
                <a:lnTo>
                  <a:pt x="159" y="346"/>
                </a:lnTo>
                <a:lnTo>
                  <a:pt x="216" y="355"/>
                </a:lnTo>
                <a:lnTo>
                  <a:pt x="1580" y="355"/>
                </a:lnTo>
                <a:lnTo>
                  <a:pt x="1580" y="355"/>
                </a:lnTo>
                <a:lnTo>
                  <a:pt x="1583" y="355"/>
                </a:lnTo>
                <a:lnTo>
                  <a:pt x="1585" y="354"/>
                </a:lnTo>
                <a:lnTo>
                  <a:pt x="1591" y="348"/>
                </a:lnTo>
                <a:lnTo>
                  <a:pt x="1594" y="340"/>
                </a:lnTo>
                <a:lnTo>
                  <a:pt x="1596" y="333"/>
                </a:lnTo>
                <a:lnTo>
                  <a:pt x="1596" y="333"/>
                </a:lnTo>
                <a:lnTo>
                  <a:pt x="1594" y="326"/>
                </a:lnTo>
                <a:lnTo>
                  <a:pt x="1591" y="322"/>
                </a:lnTo>
                <a:lnTo>
                  <a:pt x="1585" y="317"/>
                </a:lnTo>
                <a:lnTo>
                  <a:pt x="1580" y="317"/>
                </a:lnTo>
                <a:lnTo>
                  <a:pt x="1534" y="317"/>
                </a:lnTo>
                <a:lnTo>
                  <a:pt x="1534" y="317"/>
                </a:lnTo>
                <a:lnTo>
                  <a:pt x="1534" y="317"/>
                </a:lnTo>
                <a:lnTo>
                  <a:pt x="1532" y="316"/>
                </a:lnTo>
                <a:lnTo>
                  <a:pt x="1530" y="314"/>
                </a:lnTo>
                <a:lnTo>
                  <a:pt x="1529" y="313"/>
                </a:lnTo>
                <a:lnTo>
                  <a:pt x="1529" y="310"/>
                </a:lnTo>
                <a:lnTo>
                  <a:pt x="1529" y="310"/>
                </a:lnTo>
                <a:lnTo>
                  <a:pt x="1529" y="308"/>
                </a:lnTo>
                <a:lnTo>
                  <a:pt x="1542" y="294"/>
                </a:lnTo>
                <a:close/>
                <a:moveTo>
                  <a:pt x="0" y="226"/>
                </a:moveTo>
                <a:lnTo>
                  <a:pt x="12" y="285"/>
                </a:lnTo>
                <a:lnTo>
                  <a:pt x="1549" y="285"/>
                </a:lnTo>
                <a:lnTo>
                  <a:pt x="1618" y="205"/>
                </a:lnTo>
                <a:lnTo>
                  <a:pt x="1618" y="205"/>
                </a:lnTo>
                <a:lnTo>
                  <a:pt x="1619" y="204"/>
                </a:lnTo>
                <a:lnTo>
                  <a:pt x="1616" y="202"/>
                </a:lnTo>
                <a:lnTo>
                  <a:pt x="1532" y="202"/>
                </a:lnTo>
                <a:lnTo>
                  <a:pt x="1530" y="180"/>
                </a:lnTo>
                <a:lnTo>
                  <a:pt x="1517" y="183"/>
                </a:lnTo>
                <a:lnTo>
                  <a:pt x="1517" y="169"/>
                </a:lnTo>
                <a:lnTo>
                  <a:pt x="1449" y="169"/>
                </a:lnTo>
                <a:lnTo>
                  <a:pt x="1449" y="188"/>
                </a:lnTo>
                <a:lnTo>
                  <a:pt x="1492" y="188"/>
                </a:lnTo>
                <a:lnTo>
                  <a:pt x="1475" y="191"/>
                </a:lnTo>
                <a:lnTo>
                  <a:pt x="1449" y="191"/>
                </a:lnTo>
                <a:lnTo>
                  <a:pt x="1449" y="195"/>
                </a:lnTo>
                <a:lnTo>
                  <a:pt x="1443" y="196"/>
                </a:lnTo>
                <a:lnTo>
                  <a:pt x="1443" y="191"/>
                </a:lnTo>
                <a:lnTo>
                  <a:pt x="1374" y="191"/>
                </a:lnTo>
                <a:lnTo>
                  <a:pt x="1374" y="208"/>
                </a:lnTo>
                <a:lnTo>
                  <a:pt x="1368" y="210"/>
                </a:lnTo>
                <a:lnTo>
                  <a:pt x="1368" y="191"/>
                </a:lnTo>
                <a:lnTo>
                  <a:pt x="1300" y="191"/>
                </a:lnTo>
                <a:lnTo>
                  <a:pt x="1300" y="210"/>
                </a:lnTo>
                <a:lnTo>
                  <a:pt x="1368" y="210"/>
                </a:lnTo>
                <a:lnTo>
                  <a:pt x="1323" y="218"/>
                </a:lnTo>
                <a:lnTo>
                  <a:pt x="667" y="218"/>
                </a:lnTo>
                <a:lnTo>
                  <a:pt x="667" y="87"/>
                </a:lnTo>
                <a:lnTo>
                  <a:pt x="679" y="80"/>
                </a:lnTo>
                <a:lnTo>
                  <a:pt x="679" y="48"/>
                </a:lnTo>
                <a:lnTo>
                  <a:pt x="638" y="48"/>
                </a:lnTo>
                <a:lnTo>
                  <a:pt x="638" y="3"/>
                </a:lnTo>
                <a:lnTo>
                  <a:pt x="638" y="3"/>
                </a:lnTo>
                <a:lnTo>
                  <a:pt x="638" y="1"/>
                </a:lnTo>
                <a:lnTo>
                  <a:pt x="637" y="0"/>
                </a:lnTo>
                <a:lnTo>
                  <a:pt x="609" y="0"/>
                </a:lnTo>
                <a:lnTo>
                  <a:pt x="609" y="0"/>
                </a:lnTo>
                <a:lnTo>
                  <a:pt x="608" y="1"/>
                </a:lnTo>
                <a:lnTo>
                  <a:pt x="608" y="3"/>
                </a:lnTo>
                <a:lnTo>
                  <a:pt x="603" y="48"/>
                </a:lnTo>
                <a:lnTo>
                  <a:pt x="587" y="48"/>
                </a:lnTo>
                <a:lnTo>
                  <a:pt x="573" y="218"/>
                </a:lnTo>
                <a:lnTo>
                  <a:pt x="20" y="218"/>
                </a:lnTo>
                <a:lnTo>
                  <a:pt x="20" y="226"/>
                </a:lnTo>
                <a:lnTo>
                  <a:pt x="0" y="226"/>
                </a:lnTo>
                <a:close/>
                <a:moveTo>
                  <a:pt x="1374" y="166"/>
                </a:moveTo>
                <a:lnTo>
                  <a:pt x="1443" y="166"/>
                </a:lnTo>
                <a:lnTo>
                  <a:pt x="1443" y="145"/>
                </a:lnTo>
                <a:lnTo>
                  <a:pt x="1374" y="145"/>
                </a:lnTo>
                <a:lnTo>
                  <a:pt x="1374" y="166"/>
                </a:lnTo>
                <a:close/>
                <a:moveTo>
                  <a:pt x="1300" y="188"/>
                </a:moveTo>
                <a:lnTo>
                  <a:pt x="1368" y="188"/>
                </a:lnTo>
                <a:lnTo>
                  <a:pt x="1368" y="169"/>
                </a:lnTo>
                <a:lnTo>
                  <a:pt x="1300" y="169"/>
                </a:lnTo>
                <a:lnTo>
                  <a:pt x="1300" y="188"/>
                </a:lnTo>
                <a:close/>
                <a:moveTo>
                  <a:pt x="1300" y="166"/>
                </a:moveTo>
                <a:lnTo>
                  <a:pt x="1368" y="166"/>
                </a:lnTo>
                <a:lnTo>
                  <a:pt x="1368" y="145"/>
                </a:lnTo>
                <a:lnTo>
                  <a:pt x="1300" y="145"/>
                </a:lnTo>
                <a:lnTo>
                  <a:pt x="1300" y="166"/>
                </a:lnTo>
                <a:close/>
                <a:moveTo>
                  <a:pt x="1300" y="143"/>
                </a:moveTo>
                <a:lnTo>
                  <a:pt x="1368" y="143"/>
                </a:lnTo>
                <a:lnTo>
                  <a:pt x="1368" y="124"/>
                </a:lnTo>
                <a:lnTo>
                  <a:pt x="1300" y="124"/>
                </a:lnTo>
                <a:lnTo>
                  <a:pt x="1300" y="143"/>
                </a:lnTo>
                <a:close/>
                <a:moveTo>
                  <a:pt x="778" y="210"/>
                </a:moveTo>
                <a:lnTo>
                  <a:pt x="847" y="210"/>
                </a:lnTo>
                <a:lnTo>
                  <a:pt x="847" y="191"/>
                </a:lnTo>
                <a:lnTo>
                  <a:pt x="778" y="191"/>
                </a:lnTo>
                <a:lnTo>
                  <a:pt x="778" y="210"/>
                </a:lnTo>
                <a:close/>
                <a:moveTo>
                  <a:pt x="1374" y="121"/>
                </a:moveTo>
                <a:lnTo>
                  <a:pt x="1443" y="121"/>
                </a:lnTo>
                <a:lnTo>
                  <a:pt x="1443" y="102"/>
                </a:lnTo>
                <a:lnTo>
                  <a:pt x="1374" y="102"/>
                </a:lnTo>
                <a:lnTo>
                  <a:pt x="1374" y="121"/>
                </a:lnTo>
                <a:close/>
                <a:moveTo>
                  <a:pt x="1374" y="99"/>
                </a:moveTo>
                <a:lnTo>
                  <a:pt x="1443" y="99"/>
                </a:lnTo>
                <a:lnTo>
                  <a:pt x="1443" y="79"/>
                </a:lnTo>
                <a:lnTo>
                  <a:pt x="1374" y="79"/>
                </a:lnTo>
                <a:lnTo>
                  <a:pt x="1374" y="99"/>
                </a:lnTo>
                <a:close/>
                <a:moveTo>
                  <a:pt x="852" y="210"/>
                </a:moveTo>
                <a:lnTo>
                  <a:pt x="921" y="210"/>
                </a:lnTo>
                <a:lnTo>
                  <a:pt x="921" y="191"/>
                </a:lnTo>
                <a:lnTo>
                  <a:pt x="852" y="191"/>
                </a:lnTo>
                <a:lnTo>
                  <a:pt x="852" y="210"/>
                </a:lnTo>
                <a:close/>
                <a:moveTo>
                  <a:pt x="927" y="121"/>
                </a:moveTo>
                <a:lnTo>
                  <a:pt x="995" y="121"/>
                </a:lnTo>
                <a:lnTo>
                  <a:pt x="995" y="102"/>
                </a:lnTo>
                <a:lnTo>
                  <a:pt x="927" y="102"/>
                </a:lnTo>
                <a:lnTo>
                  <a:pt x="927" y="121"/>
                </a:lnTo>
                <a:close/>
                <a:moveTo>
                  <a:pt x="927" y="210"/>
                </a:moveTo>
                <a:lnTo>
                  <a:pt x="995" y="210"/>
                </a:lnTo>
                <a:lnTo>
                  <a:pt x="995" y="191"/>
                </a:lnTo>
                <a:lnTo>
                  <a:pt x="927" y="191"/>
                </a:lnTo>
                <a:lnTo>
                  <a:pt x="927" y="210"/>
                </a:lnTo>
                <a:close/>
                <a:moveTo>
                  <a:pt x="927" y="143"/>
                </a:moveTo>
                <a:lnTo>
                  <a:pt x="995" y="143"/>
                </a:lnTo>
                <a:lnTo>
                  <a:pt x="995" y="124"/>
                </a:lnTo>
                <a:lnTo>
                  <a:pt x="927" y="124"/>
                </a:lnTo>
                <a:lnTo>
                  <a:pt x="927" y="143"/>
                </a:lnTo>
                <a:close/>
                <a:moveTo>
                  <a:pt x="1151" y="99"/>
                </a:moveTo>
                <a:lnTo>
                  <a:pt x="1218" y="99"/>
                </a:lnTo>
                <a:lnTo>
                  <a:pt x="1218" y="79"/>
                </a:lnTo>
                <a:lnTo>
                  <a:pt x="1151" y="79"/>
                </a:lnTo>
                <a:lnTo>
                  <a:pt x="1151" y="99"/>
                </a:lnTo>
                <a:close/>
                <a:moveTo>
                  <a:pt x="927" y="166"/>
                </a:moveTo>
                <a:lnTo>
                  <a:pt x="995" y="166"/>
                </a:lnTo>
                <a:lnTo>
                  <a:pt x="995" y="145"/>
                </a:lnTo>
                <a:lnTo>
                  <a:pt x="927" y="145"/>
                </a:lnTo>
                <a:lnTo>
                  <a:pt x="927" y="166"/>
                </a:lnTo>
                <a:close/>
                <a:moveTo>
                  <a:pt x="927" y="99"/>
                </a:moveTo>
                <a:lnTo>
                  <a:pt x="995" y="99"/>
                </a:lnTo>
                <a:lnTo>
                  <a:pt x="995" y="79"/>
                </a:lnTo>
                <a:lnTo>
                  <a:pt x="927" y="79"/>
                </a:lnTo>
                <a:lnTo>
                  <a:pt x="927" y="99"/>
                </a:lnTo>
                <a:close/>
                <a:moveTo>
                  <a:pt x="852" y="99"/>
                </a:moveTo>
                <a:lnTo>
                  <a:pt x="921" y="99"/>
                </a:lnTo>
                <a:lnTo>
                  <a:pt x="921" y="79"/>
                </a:lnTo>
                <a:lnTo>
                  <a:pt x="852" y="79"/>
                </a:lnTo>
                <a:lnTo>
                  <a:pt x="852" y="99"/>
                </a:lnTo>
                <a:close/>
                <a:moveTo>
                  <a:pt x="852" y="188"/>
                </a:moveTo>
                <a:lnTo>
                  <a:pt x="921" y="188"/>
                </a:lnTo>
                <a:lnTo>
                  <a:pt x="921" y="169"/>
                </a:lnTo>
                <a:lnTo>
                  <a:pt x="852" y="169"/>
                </a:lnTo>
                <a:lnTo>
                  <a:pt x="852" y="188"/>
                </a:lnTo>
                <a:close/>
                <a:moveTo>
                  <a:pt x="852" y="121"/>
                </a:moveTo>
                <a:lnTo>
                  <a:pt x="921" y="121"/>
                </a:lnTo>
                <a:lnTo>
                  <a:pt x="921" y="102"/>
                </a:lnTo>
                <a:lnTo>
                  <a:pt x="852" y="102"/>
                </a:lnTo>
                <a:lnTo>
                  <a:pt x="852" y="121"/>
                </a:lnTo>
                <a:close/>
                <a:moveTo>
                  <a:pt x="852" y="143"/>
                </a:moveTo>
                <a:lnTo>
                  <a:pt x="921" y="143"/>
                </a:lnTo>
                <a:lnTo>
                  <a:pt x="921" y="124"/>
                </a:lnTo>
                <a:lnTo>
                  <a:pt x="852" y="124"/>
                </a:lnTo>
                <a:lnTo>
                  <a:pt x="852" y="143"/>
                </a:lnTo>
                <a:close/>
                <a:moveTo>
                  <a:pt x="852" y="166"/>
                </a:moveTo>
                <a:lnTo>
                  <a:pt x="921" y="166"/>
                </a:lnTo>
                <a:lnTo>
                  <a:pt x="921" y="145"/>
                </a:lnTo>
                <a:lnTo>
                  <a:pt x="852" y="145"/>
                </a:lnTo>
                <a:lnTo>
                  <a:pt x="852" y="166"/>
                </a:lnTo>
                <a:close/>
                <a:moveTo>
                  <a:pt x="927" y="188"/>
                </a:moveTo>
                <a:lnTo>
                  <a:pt x="995" y="188"/>
                </a:lnTo>
                <a:lnTo>
                  <a:pt x="995" y="169"/>
                </a:lnTo>
                <a:lnTo>
                  <a:pt x="927" y="169"/>
                </a:lnTo>
                <a:lnTo>
                  <a:pt x="927" y="188"/>
                </a:lnTo>
                <a:close/>
                <a:moveTo>
                  <a:pt x="1077" y="166"/>
                </a:moveTo>
                <a:lnTo>
                  <a:pt x="1144" y="166"/>
                </a:lnTo>
                <a:lnTo>
                  <a:pt x="1144" y="145"/>
                </a:lnTo>
                <a:lnTo>
                  <a:pt x="1077" y="145"/>
                </a:lnTo>
                <a:lnTo>
                  <a:pt x="1077" y="166"/>
                </a:lnTo>
                <a:close/>
                <a:moveTo>
                  <a:pt x="1077" y="143"/>
                </a:moveTo>
                <a:lnTo>
                  <a:pt x="1144" y="143"/>
                </a:lnTo>
                <a:lnTo>
                  <a:pt x="1144" y="124"/>
                </a:lnTo>
                <a:lnTo>
                  <a:pt x="1077" y="124"/>
                </a:lnTo>
                <a:lnTo>
                  <a:pt x="1077" y="143"/>
                </a:lnTo>
                <a:close/>
                <a:moveTo>
                  <a:pt x="1077" y="121"/>
                </a:moveTo>
                <a:lnTo>
                  <a:pt x="1144" y="121"/>
                </a:lnTo>
                <a:lnTo>
                  <a:pt x="1144" y="102"/>
                </a:lnTo>
                <a:lnTo>
                  <a:pt x="1077" y="102"/>
                </a:lnTo>
                <a:lnTo>
                  <a:pt x="1077" y="121"/>
                </a:lnTo>
                <a:close/>
                <a:moveTo>
                  <a:pt x="1077" y="210"/>
                </a:moveTo>
                <a:lnTo>
                  <a:pt x="1144" y="210"/>
                </a:lnTo>
                <a:lnTo>
                  <a:pt x="1144" y="191"/>
                </a:lnTo>
                <a:lnTo>
                  <a:pt x="1077" y="191"/>
                </a:lnTo>
                <a:lnTo>
                  <a:pt x="1077" y="210"/>
                </a:lnTo>
                <a:close/>
                <a:moveTo>
                  <a:pt x="1077" y="99"/>
                </a:moveTo>
                <a:lnTo>
                  <a:pt x="1144" y="99"/>
                </a:lnTo>
                <a:lnTo>
                  <a:pt x="1144" y="79"/>
                </a:lnTo>
                <a:lnTo>
                  <a:pt x="1077" y="79"/>
                </a:lnTo>
                <a:lnTo>
                  <a:pt x="1077" y="99"/>
                </a:lnTo>
                <a:close/>
                <a:moveTo>
                  <a:pt x="1077" y="188"/>
                </a:moveTo>
                <a:lnTo>
                  <a:pt x="1144" y="188"/>
                </a:lnTo>
                <a:lnTo>
                  <a:pt x="1144" y="169"/>
                </a:lnTo>
                <a:lnTo>
                  <a:pt x="1077" y="169"/>
                </a:lnTo>
                <a:lnTo>
                  <a:pt x="1077" y="188"/>
                </a:lnTo>
                <a:close/>
                <a:moveTo>
                  <a:pt x="1001" y="188"/>
                </a:moveTo>
                <a:lnTo>
                  <a:pt x="1070" y="188"/>
                </a:lnTo>
                <a:lnTo>
                  <a:pt x="1070" y="169"/>
                </a:lnTo>
                <a:lnTo>
                  <a:pt x="1001" y="169"/>
                </a:lnTo>
                <a:lnTo>
                  <a:pt x="1001" y="188"/>
                </a:lnTo>
                <a:close/>
                <a:moveTo>
                  <a:pt x="1001" y="210"/>
                </a:moveTo>
                <a:lnTo>
                  <a:pt x="1070" y="210"/>
                </a:lnTo>
                <a:lnTo>
                  <a:pt x="1070" y="191"/>
                </a:lnTo>
                <a:lnTo>
                  <a:pt x="1001" y="191"/>
                </a:lnTo>
                <a:lnTo>
                  <a:pt x="1001" y="210"/>
                </a:lnTo>
                <a:close/>
                <a:moveTo>
                  <a:pt x="1001" y="121"/>
                </a:moveTo>
                <a:lnTo>
                  <a:pt x="1070" y="121"/>
                </a:lnTo>
                <a:lnTo>
                  <a:pt x="1070" y="102"/>
                </a:lnTo>
                <a:lnTo>
                  <a:pt x="1001" y="102"/>
                </a:lnTo>
                <a:lnTo>
                  <a:pt x="1001" y="121"/>
                </a:lnTo>
                <a:close/>
                <a:moveTo>
                  <a:pt x="1001" y="143"/>
                </a:moveTo>
                <a:lnTo>
                  <a:pt x="1070" y="143"/>
                </a:lnTo>
                <a:lnTo>
                  <a:pt x="1070" y="124"/>
                </a:lnTo>
                <a:lnTo>
                  <a:pt x="1001" y="124"/>
                </a:lnTo>
                <a:lnTo>
                  <a:pt x="1001" y="143"/>
                </a:lnTo>
                <a:close/>
                <a:moveTo>
                  <a:pt x="1001" y="99"/>
                </a:moveTo>
                <a:lnTo>
                  <a:pt x="1070" y="99"/>
                </a:lnTo>
                <a:lnTo>
                  <a:pt x="1070" y="79"/>
                </a:lnTo>
                <a:lnTo>
                  <a:pt x="1001" y="79"/>
                </a:lnTo>
                <a:lnTo>
                  <a:pt x="1001" y="99"/>
                </a:lnTo>
                <a:close/>
                <a:moveTo>
                  <a:pt x="1001" y="166"/>
                </a:moveTo>
                <a:lnTo>
                  <a:pt x="1070" y="166"/>
                </a:lnTo>
                <a:lnTo>
                  <a:pt x="1070" y="145"/>
                </a:lnTo>
                <a:lnTo>
                  <a:pt x="1001" y="145"/>
                </a:lnTo>
                <a:lnTo>
                  <a:pt x="1001" y="166"/>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0" name="Freeform 104"/>
          <p:cNvSpPr>
            <a:spLocks noEditPoints="1"/>
          </p:cNvSpPr>
          <p:nvPr/>
        </p:nvSpPr>
        <p:spPr bwMode="auto">
          <a:xfrm flipH="1">
            <a:off x="1276351" y="4184953"/>
            <a:ext cx="1208372"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1" name="Freeform 104"/>
          <p:cNvSpPr>
            <a:spLocks noEditPoints="1"/>
          </p:cNvSpPr>
          <p:nvPr/>
        </p:nvSpPr>
        <p:spPr bwMode="auto">
          <a:xfrm>
            <a:off x="6787539" y="2114553"/>
            <a:ext cx="1228166"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72" name="Group 71"/>
          <p:cNvGrpSpPr>
            <a:grpSpLocks/>
          </p:cNvGrpSpPr>
          <p:nvPr/>
        </p:nvGrpSpPr>
        <p:grpSpPr>
          <a:xfrm flipH="1">
            <a:off x="5694791" y="1001859"/>
            <a:ext cx="1425600" cy="756000"/>
            <a:chOff x="703666" y="4945091"/>
            <a:chExt cx="1899985" cy="883261"/>
          </a:xfrm>
          <a:solidFill>
            <a:schemeClr val="tx1"/>
          </a:solidFill>
        </p:grpSpPr>
        <p:sp>
          <p:nvSpPr>
            <p:cNvPr id="73"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4"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5"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7"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9"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0"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1"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2"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3"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84" name="Group 83"/>
          <p:cNvGrpSpPr>
            <a:grpSpLocks/>
          </p:cNvGrpSpPr>
          <p:nvPr/>
        </p:nvGrpSpPr>
        <p:grpSpPr>
          <a:xfrm>
            <a:off x="5619076" y="5014914"/>
            <a:ext cx="1424989" cy="756000"/>
            <a:chOff x="703666" y="4945091"/>
            <a:chExt cx="1899985" cy="883261"/>
          </a:xfrm>
          <a:solidFill>
            <a:schemeClr val="tx1"/>
          </a:solidFill>
        </p:grpSpPr>
        <p:sp>
          <p:nvSpPr>
            <p:cNvPr id="85"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6"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7"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8"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9"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0"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1"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2"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3"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94" name="Group 93"/>
          <p:cNvGrpSpPr>
            <a:grpSpLocks/>
          </p:cNvGrpSpPr>
          <p:nvPr/>
        </p:nvGrpSpPr>
        <p:grpSpPr>
          <a:xfrm>
            <a:off x="4461497" y="5291241"/>
            <a:ext cx="602837" cy="481370"/>
            <a:chOff x="10430674" y="4615974"/>
            <a:chExt cx="803782" cy="641826"/>
          </a:xfrm>
          <a:solidFill>
            <a:schemeClr val="tx1"/>
          </a:solidFill>
        </p:grpSpPr>
        <p:sp>
          <p:nvSpPr>
            <p:cNvPr id="95" name="Freeform 220"/>
            <p:cNvSpPr>
              <a:spLocks noEditPoints="1"/>
            </p:cNvSpPr>
            <p:nvPr/>
          </p:nvSpPr>
          <p:spPr bwMode="auto">
            <a:xfrm>
              <a:off x="10430674" y="4615974"/>
              <a:ext cx="803782" cy="641826"/>
            </a:xfrm>
            <a:custGeom>
              <a:avLst/>
              <a:gdLst/>
              <a:ahLst/>
              <a:cxnLst>
                <a:cxn ang="0">
                  <a:pos x="972" y="844"/>
                </a:cxn>
                <a:cxn ang="0">
                  <a:pos x="1072" y="844"/>
                </a:cxn>
                <a:cxn ang="0">
                  <a:pos x="1072" y="600"/>
                </a:cxn>
                <a:cxn ang="0">
                  <a:pos x="972" y="600"/>
                </a:cxn>
                <a:cxn ang="0">
                  <a:pos x="972" y="844"/>
                </a:cxn>
                <a:cxn ang="0">
                  <a:pos x="931" y="588"/>
                </a:cxn>
                <a:cxn ang="0">
                  <a:pos x="30" y="588"/>
                </a:cxn>
                <a:cxn ang="0">
                  <a:pos x="30" y="581"/>
                </a:cxn>
                <a:cxn ang="0">
                  <a:pos x="0" y="581"/>
                </a:cxn>
                <a:cxn ang="0">
                  <a:pos x="0" y="856"/>
                </a:cxn>
                <a:cxn ang="0">
                  <a:pos x="962" y="856"/>
                </a:cxn>
                <a:cxn ang="0">
                  <a:pos x="962" y="581"/>
                </a:cxn>
                <a:cxn ang="0">
                  <a:pos x="931" y="581"/>
                </a:cxn>
                <a:cxn ang="0">
                  <a:pos x="931" y="588"/>
                </a:cxn>
                <a:cxn ang="0">
                  <a:pos x="931" y="297"/>
                </a:cxn>
                <a:cxn ang="0">
                  <a:pos x="30" y="297"/>
                </a:cxn>
                <a:cxn ang="0">
                  <a:pos x="30" y="291"/>
                </a:cxn>
                <a:cxn ang="0">
                  <a:pos x="0" y="291"/>
                </a:cxn>
                <a:cxn ang="0">
                  <a:pos x="0" y="565"/>
                </a:cxn>
                <a:cxn ang="0">
                  <a:pos x="962" y="565"/>
                </a:cxn>
                <a:cxn ang="0">
                  <a:pos x="962" y="291"/>
                </a:cxn>
                <a:cxn ang="0">
                  <a:pos x="931" y="291"/>
                </a:cxn>
                <a:cxn ang="0">
                  <a:pos x="931" y="297"/>
                </a:cxn>
                <a:cxn ang="0">
                  <a:pos x="931" y="7"/>
                </a:cxn>
                <a:cxn ang="0">
                  <a:pos x="30" y="7"/>
                </a:cxn>
                <a:cxn ang="0">
                  <a:pos x="30" y="0"/>
                </a:cxn>
                <a:cxn ang="0">
                  <a:pos x="0" y="0"/>
                </a:cxn>
                <a:cxn ang="0">
                  <a:pos x="0" y="275"/>
                </a:cxn>
                <a:cxn ang="0">
                  <a:pos x="962" y="275"/>
                </a:cxn>
                <a:cxn ang="0">
                  <a:pos x="962" y="0"/>
                </a:cxn>
                <a:cxn ang="0">
                  <a:pos x="931" y="0"/>
                </a:cxn>
                <a:cxn ang="0">
                  <a:pos x="931" y="7"/>
                </a:cxn>
              </a:cxnLst>
              <a:rect l="0" t="0" r="r" b="b"/>
              <a:pathLst>
                <a:path w="1072" h="856">
                  <a:moveTo>
                    <a:pt x="972" y="844"/>
                  </a:moveTo>
                  <a:lnTo>
                    <a:pt x="1072" y="844"/>
                  </a:lnTo>
                  <a:lnTo>
                    <a:pt x="1072" y="600"/>
                  </a:lnTo>
                  <a:lnTo>
                    <a:pt x="972" y="600"/>
                  </a:lnTo>
                  <a:lnTo>
                    <a:pt x="972" y="844"/>
                  </a:lnTo>
                  <a:close/>
                  <a:moveTo>
                    <a:pt x="931" y="588"/>
                  </a:moveTo>
                  <a:lnTo>
                    <a:pt x="30" y="588"/>
                  </a:lnTo>
                  <a:lnTo>
                    <a:pt x="30" y="581"/>
                  </a:lnTo>
                  <a:lnTo>
                    <a:pt x="0" y="581"/>
                  </a:lnTo>
                  <a:lnTo>
                    <a:pt x="0" y="856"/>
                  </a:lnTo>
                  <a:lnTo>
                    <a:pt x="962" y="856"/>
                  </a:lnTo>
                  <a:lnTo>
                    <a:pt x="962" y="581"/>
                  </a:lnTo>
                  <a:lnTo>
                    <a:pt x="931" y="581"/>
                  </a:lnTo>
                  <a:lnTo>
                    <a:pt x="931" y="588"/>
                  </a:lnTo>
                  <a:close/>
                  <a:moveTo>
                    <a:pt x="931" y="297"/>
                  </a:moveTo>
                  <a:lnTo>
                    <a:pt x="30" y="297"/>
                  </a:lnTo>
                  <a:lnTo>
                    <a:pt x="30" y="291"/>
                  </a:lnTo>
                  <a:lnTo>
                    <a:pt x="0" y="291"/>
                  </a:lnTo>
                  <a:lnTo>
                    <a:pt x="0" y="565"/>
                  </a:lnTo>
                  <a:lnTo>
                    <a:pt x="962" y="565"/>
                  </a:lnTo>
                  <a:lnTo>
                    <a:pt x="962" y="291"/>
                  </a:lnTo>
                  <a:lnTo>
                    <a:pt x="931" y="291"/>
                  </a:lnTo>
                  <a:lnTo>
                    <a:pt x="931" y="297"/>
                  </a:lnTo>
                  <a:close/>
                  <a:moveTo>
                    <a:pt x="931" y="7"/>
                  </a:moveTo>
                  <a:lnTo>
                    <a:pt x="30" y="7"/>
                  </a:lnTo>
                  <a:lnTo>
                    <a:pt x="30" y="0"/>
                  </a:lnTo>
                  <a:lnTo>
                    <a:pt x="0" y="0"/>
                  </a:lnTo>
                  <a:lnTo>
                    <a:pt x="0" y="275"/>
                  </a:lnTo>
                  <a:lnTo>
                    <a:pt x="962" y="275"/>
                  </a:lnTo>
                  <a:lnTo>
                    <a:pt x="962" y="0"/>
                  </a:lnTo>
                  <a:lnTo>
                    <a:pt x="931" y="0"/>
                  </a:lnTo>
                  <a:lnTo>
                    <a:pt x="931" y="7"/>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96" name="Group 95"/>
            <p:cNvGrpSpPr/>
            <p:nvPr/>
          </p:nvGrpSpPr>
          <p:grpSpPr>
            <a:xfrm>
              <a:off x="10592630" y="4669210"/>
              <a:ext cx="412389" cy="97474"/>
              <a:chOff x="7546598" y="5240266"/>
              <a:chExt cx="412389" cy="97474"/>
            </a:xfrm>
            <a:grpFill/>
          </p:grpSpPr>
          <p:sp>
            <p:nvSpPr>
              <p:cNvPr id="115" name="Freeform 245"/>
              <p:cNvSpPr>
                <a:spLocks/>
              </p:cNvSpPr>
              <p:nvPr/>
            </p:nvSpPr>
            <p:spPr bwMode="auto">
              <a:xfrm>
                <a:off x="7674064" y="527100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6" name="Freeform 246"/>
              <p:cNvSpPr>
                <a:spLocks noEditPoints="1"/>
              </p:cNvSpPr>
              <p:nvPr/>
            </p:nvSpPr>
            <p:spPr bwMode="auto">
              <a:xfrm>
                <a:off x="7725050" y="527100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7" name="Freeform 247"/>
              <p:cNvSpPr>
                <a:spLocks/>
              </p:cNvSpPr>
              <p:nvPr/>
            </p:nvSpPr>
            <p:spPr bwMode="auto">
              <a:xfrm>
                <a:off x="7777535" y="527100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8" name="Freeform 248"/>
              <p:cNvSpPr>
                <a:spLocks noEditPoints="1"/>
              </p:cNvSpPr>
              <p:nvPr/>
            </p:nvSpPr>
            <p:spPr bwMode="auto">
              <a:xfrm>
                <a:off x="7824023" y="527100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9" name="Freeform 249"/>
              <p:cNvSpPr>
                <a:spLocks/>
              </p:cNvSpPr>
              <p:nvPr/>
            </p:nvSpPr>
            <p:spPr bwMode="auto">
              <a:xfrm>
                <a:off x="7870510" y="527100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0" name="Freeform 250"/>
              <p:cNvSpPr>
                <a:spLocks/>
              </p:cNvSpPr>
              <p:nvPr/>
            </p:nvSpPr>
            <p:spPr bwMode="auto">
              <a:xfrm>
                <a:off x="7916998" y="527100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1" name="Freeform 233"/>
              <p:cNvSpPr>
                <a:spLocks/>
              </p:cNvSpPr>
              <p:nvPr/>
            </p:nvSpPr>
            <p:spPr bwMode="auto">
              <a:xfrm>
                <a:off x="7546598" y="524026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2" name="Freeform 244"/>
              <p:cNvSpPr>
                <a:spLocks/>
              </p:cNvSpPr>
              <p:nvPr/>
            </p:nvSpPr>
            <p:spPr bwMode="auto">
              <a:xfrm>
                <a:off x="7554096" y="525151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97" name="Group 96"/>
            <p:cNvGrpSpPr/>
            <p:nvPr/>
          </p:nvGrpSpPr>
          <p:grpSpPr>
            <a:xfrm>
              <a:off x="10588880" y="4880460"/>
              <a:ext cx="412389" cy="97474"/>
              <a:chOff x="7542848" y="5451516"/>
              <a:chExt cx="412389" cy="97474"/>
            </a:xfrm>
            <a:grpFill/>
          </p:grpSpPr>
          <p:sp>
            <p:nvSpPr>
              <p:cNvPr id="107" name="Freeform 245"/>
              <p:cNvSpPr>
                <a:spLocks/>
              </p:cNvSpPr>
              <p:nvPr/>
            </p:nvSpPr>
            <p:spPr bwMode="auto">
              <a:xfrm>
                <a:off x="7670314" y="548225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8" name="Freeform 246"/>
              <p:cNvSpPr>
                <a:spLocks noEditPoints="1"/>
              </p:cNvSpPr>
              <p:nvPr/>
            </p:nvSpPr>
            <p:spPr bwMode="auto">
              <a:xfrm>
                <a:off x="7721300" y="548225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9" name="Freeform 247"/>
              <p:cNvSpPr>
                <a:spLocks/>
              </p:cNvSpPr>
              <p:nvPr/>
            </p:nvSpPr>
            <p:spPr bwMode="auto">
              <a:xfrm>
                <a:off x="7773785" y="548225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0" name="Freeform 248"/>
              <p:cNvSpPr>
                <a:spLocks noEditPoints="1"/>
              </p:cNvSpPr>
              <p:nvPr/>
            </p:nvSpPr>
            <p:spPr bwMode="auto">
              <a:xfrm>
                <a:off x="7820273" y="548225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1" name="Freeform 249"/>
              <p:cNvSpPr>
                <a:spLocks/>
              </p:cNvSpPr>
              <p:nvPr/>
            </p:nvSpPr>
            <p:spPr bwMode="auto">
              <a:xfrm>
                <a:off x="7866760" y="548225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2" name="Freeform 250"/>
              <p:cNvSpPr>
                <a:spLocks/>
              </p:cNvSpPr>
              <p:nvPr/>
            </p:nvSpPr>
            <p:spPr bwMode="auto">
              <a:xfrm>
                <a:off x="7913248" y="548225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3" name="Freeform 233"/>
              <p:cNvSpPr>
                <a:spLocks/>
              </p:cNvSpPr>
              <p:nvPr/>
            </p:nvSpPr>
            <p:spPr bwMode="auto">
              <a:xfrm>
                <a:off x="7542848" y="545151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4" name="Freeform 244"/>
              <p:cNvSpPr>
                <a:spLocks/>
              </p:cNvSpPr>
              <p:nvPr/>
            </p:nvSpPr>
            <p:spPr bwMode="auto">
              <a:xfrm>
                <a:off x="7550346" y="546276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98" name="Group 97"/>
            <p:cNvGrpSpPr/>
            <p:nvPr/>
          </p:nvGrpSpPr>
          <p:grpSpPr>
            <a:xfrm>
              <a:off x="10599807" y="5106778"/>
              <a:ext cx="412389" cy="97474"/>
              <a:chOff x="7553775" y="5677834"/>
              <a:chExt cx="412389" cy="97474"/>
            </a:xfrm>
            <a:grpFill/>
          </p:grpSpPr>
          <p:sp>
            <p:nvSpPr>
              <p:cNvPr id="99" name="Freeform 245"/>
              <p:cNvSpPr>
                <a:spLocks/>
              </p:cNvSpPr>
              <p:nvPr/>
            </p:nvSpPr>
            <p:spPr bwMode="auto">
              <a:xfrm>
                <a:off x="7681241" y="5708575"/>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0" name="Freeform 246"/>
              <p:cNvSpPr>
                <a:spLocks noEditPoints="1"/>
              </p:cNvSpPr>
              <p:nvPr/>
            </p:nvSpPr>
            <p:spPr bwMode="auto">
              <a:xfrm>
                <a:off x="7732227" y="5708575"/>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1" name="Freeform 247"/>
              <p:cNvSpPr>
                <a:spLocks/>
              </p:cNvSpPr>
              <p:nvPr/>
            </p:nvSpPr>
            <p:spPr bwMode="auto">
              <a:xfrm>
                <a:off x="7784712" y="5708575"/>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2" name="Freeform 248"/>
              <p:cNvSpPr>
                <a:spLocks noEditPoints="1"/>
              </p:cNvSpPr>
              <p:nvPr/>
            </p:nvSpPr>
            <p:spPr bwMode="auto">
              <a:xfrm>
                <a:off x="7831200" y="5708575"/>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3" name="Freeform 249"/>
              <p:cNvSpPr>
                <a:spLocks/>
              </p:cNvSpPr>
              <p:nvPr/>
            </p:nvSpPr>
            <p:spPr bwMode="auto">
              <a:xfrm>
                <a:off x="7877687" y="5708575"/>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4" name="Freeform 250"/>
              <p:cNvSpPr>
                <a:spLocks/>
              </p:cNvSpPr>
              <p:nvPr/>
            </p:nvSpPr>
            <p:spPr bwMode="auto">
              <a:xfrm>
                <a:off x="7924175" y="5708575"/>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5" name="Freeform 233"/>
              <p:cNvSpPr>
                <a:spLocks/>
              </p:cNvSpPr>
              <p:nvPr/>
            </p:nvSpPr>
            <p:spPr bwMode="auto">
              <a:xfrm>
                <a:off x="7553775" y="5677834"/>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6" name="Freeform 244"/>
              <p:cNvSpPr>
                <a:spLocks/>
              </p:cNvSpPr>
              <p:nvPr/>
            </p:nvSpPr>
            <p:spPr bwMode="auto">
              <a:xfrm>
                <a:off x="7561273" y="5689081"/>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grpSp>
        <p:nvGrpSpPr>
          <p:cNvPr id="123" name="Group 122"/>
          <p:cNvGrpSpPr>
            <a:grpSpLocks/>
          </p:cNvGrpSpPr>
          <p:nvPr/>
        </p:nvGrpSpPr>
        <p:grpSpPr>
          <a:xfrm>
            <a:off x="4266041" y="1275955"/>
            <a:ext cx="602837" cy="481370"/>
            <a:chOff x="10430674" y="4615974"/>
            <a:chExt cx="803782" cy="641826"/>
          </a:xfrm>
          <a:solidFill>
            <a:schemeClr val="tx1"/>
          </a:solidFill>
        </p:grpSpPr>
        <p:sp>
          <p:nvSpPr>
            <p:cNvPr id="124" name="Freeform 220"/>
            <p:cNvSpPr>
              <a:spLocks noEditPoints="1"/>
            </p:cNvSpPr>
            <p:nvPr/>
          </p:nvSpPr>
          <p:spPr bwMode="auto">
            <a:xfrm>
              <a:off x="10430674" y="4615974"/>
              <a:ext cx="803782" cy="641826"/>
            </a:xfrm>
            <a:custGeom>
              <a:avLst/>
              <a:gdLst/>
              <a:ahLst/>
              <a:cxnLst>
                <a:cxn ang="0">
                  <a:pos x="972" y="844"/>
                </a:cxn>
                <a:cxn ang="0">
                  <a:pos x="1072" y="844"/>
                </a:cxn>
                <a:cxn ang="0">
                  <a:pos x="1072" y="600"/>
                </a:cxn>
                <a:cxn ang="0">
                  <a:pos x="972" y="600"/>
                </a:cxn>
                <a:cxn ang="0">
                  <a:pos x="972" y="844"/>
                </a:cxn>
                <a:cxn ang="0">
                  <a:pos x="931" y="588"/>
                </a:cxn>
                <a:cxn ang="0">
                  <a:pos x="30" y="588"/>
                </a:cxn>
                <a:cxn ang="0">
                  <a:pos x="30" y="581"/>
                </a:cxn>
                <a:cxn ang="0">
                  <a:pos x="0" y="581"/>
                </a:cxn>
                <a:cxn ang="0">
                  <a:pos x="0" y="856"/>
                </a:cxn>
                <a:cxn ang="0">
                  <a:pos x="962" y="856"/>
                </a:cxn>
                <a:cxn ang="0">
                  <a:pos x="962" y="581"/>
                </a:cxn>
                <a:cxn ang="0">
                  <a:pos x="931" y="581"/>
                </a:cxn>
                <a:cxn ang="0">
                  <a:pos x="931" y="588"/>
                </a:cxn>
                <a:cxn ang="0">
                  <a:pos x="931" y="297"/>
                </a:cxn>
                <a:cxn ang="0">
                  <a:pos x="30" y="297"/>
                </a:cxn>
                <a:cxn ang="0">
                  <a:pos x="30" y="291"/>
                </a:cxn>
                <a:cxn ang="0">
                  <a:pos x="0" y="291"/>
                </a:cxn>
                <a:cxn ang="0">
                  <a:pos x="0" y="565"/>
                </a:cxn>
                <a:cxn ang="0">
                  <a:pos x="962" y="565"/>
                </a:cxn>
                <a:cxn ang="0">
                  <a:pos x="962" y="291"/>
                </a:cxn>
                <a:cxn ang="0">
                  <a:pos x="931" y="291"/>
                </a:cxn>
                <a:cxn ang="0">
                  <a:pos x="931" y="297"/>
                </a:cxn>
                <a:cxn ang="0">
                  <a:pos x="931" y="7"/>
                </a:cxn>
                <a:cxn ang="0">
                  <a:pos x="30" y="7"/>
                </a:cxn>
                <a:cxn ang="0">
                  <a:pos x="30" y="0"/>
                </a:cxn>
                <a:cxn ang="0">
                  <a:pos x="0" y="0"/>
                </a:cxn>
                <a:cxn ang="0">
                  <a:pos x="0" y="275"/>
                </a:cxn>
                <a:cxn ang="0">
                  <a:pos x="962" y="275"/>
                </a:cxn>
                <a:cxn ang="0">
                  <a:pos x="962" y="0"/>
                </a:cxn>
                <a:cxn ang="0">
                  <a:pos x="931" y="0"/>
                </a:cxn>
                <a:cxn ang="0">
                  <a:pos x="931" y="7"/>
                </a:cxn>
              </a:cxnLst>
              <a:rect l="0" t="0" r="r" b="b"/>
              <a:pathLst>
                <a:path w="1072" h="856">
                  <a:moveTo>
                    <a:pt x="972" y="844"/>
                  </a:moveTo>
                  <a:lnTo>
                    <a:pt x="1072" y="844"/>
                  </a:lnTo>
                  <a:lnTo>
                    <a:pt x="1072" y="600"/>
                  </a:lnTo>
                  <a:lnTo>
                    <a:pt x="972" y="600"/>
                  </a:lnTo>
                  <a:lnTo>
                    <a:pt x="972" y="844"/>
                  </a:lnTo>
                  <a:close/>
                  <a:moveTo>
                    <a:pt x="931" y="588"/>
                  </a:moveTo>
                  <a:lnTo>
                    <a:pt x="30" y="588"/>
                  </a:lnTo>
                  <a:lnTo>
                    <a:pt x="30" y="581"/>
                  </a:lnTo>
                  <a:lnTo>
                    <a:pt x="0" y="581"/>
                  </a:lnTo>
                  <a:lnTo>
                    <a:pt x="0" y="856"/>
                  </a:lnTo>
                  <a:lnTo>
                    <a:pt x="962" y="856"/>
                  </a:lnTo>
                  <a:lnTo>
                    <a:pt x="962" y="581"/>
                  </a:lnTo>
                  <a:lnTo>
                    <a:pt x="931" y="581"/>
                  </a:lnTo>
                  <a:lnTo>
                    <a:pt x="931" y="588"/>
                  </a:lnTo>
                  <a:close/>
                  <a:moveTo>
                    <a:pt x="931" y="297"/>
                  </a:moveTo>
                  <a:lnTo>
                    <a:pt x="30" y="297"/>
                  </a:lnTo>
                  <a:lnTo>
                    <a:pt x="30" y="291"/>
                  </a:lnTo>
                  <a:lnTo>
                    <a:pt x="0" y="291"/>
                  </a:lnTo>
                  <a:lnTo>
                    <a:pt x="0" y="565"/>
                  </a:lnTo>
                  <a:lnTo>
                    <a:pt x="962" y="565"/>
                  </a:lnTo>
                  <a:lnTo>
                    <a:pt x="962" y="291"/>
                  </a:lnTo>
                  <a:lnTo>
                    <a:pt x="931" y="291"/>
                  </a:lnTo>
                  <a:lnTo>
                    <a:pt x="931" y="297"/>
                  </a:lnTo>
                  <a:close/>
                  <a:moveTo>
                    <a:pt x="931" y="7"/>
                  </a:moveTo>
                  <a:lnTo>
                    <a:pt x="30" y="7"/>
                  </a:lnTo>
                  <a:lnTo>
                    <a:pt x="30" y="0"/>
                  </a:lnTo>
                  <a:lnTo>
                    <a:pt x="0" y="0"/>
                  </a:lnTo>
                  <a:lnTo>
                    <a:pt x="0" y="275"/>
                  </a:lnTo>
                  <a:lnTo>
                    <a:pt x="962" y="275"/>
                  </a:lnTo>
                  <a:lnTo>
                    <a:pt x="962" y="0"/>
                  </a:lnTo>
                  <a:lnTo>
                    <a:pt x="931" y="0"/>
                  </a:lnTo>
                  <a:lnTo>
                    <a:pt x="931" y="7"/>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125" name="Group 124"/>
            <p:cNvGrpSpPr/>
            <p:nvPr/>
          </p:nvGrpSpPr>
          <p:grpSpPr>
            <a:xfrm>
              <a:off x="10592630" y="4669210"/>
              <a:ext cx="412389" cy="97474"/>
              <a:chOff x="7546598" y="5240266"/>
              <a:chExt cx="412389" cy="97474"/>
            </a:xfrm>
            <a:grpFill/>
          </p:grpSpPr>
          <p:sp>
            <p:nvSpPr>
              <p:cNvPr id="144" name="Freeform 245"/>
              <p:cNvSpPr>
                <a:spLocks/>
              </p:cNvSpPr>
              <p:nvPr/>
            </p:nvSpPr>
            <p:spPr bwMode="auto">
              <a:xfrm>
                <a:off x="7674064" y="527100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5" name="Freeform 246"/>
              <p:cNvSpPr>
                <a:spLocks noEditPoints="1"/>
              </p:cNvSpPr>
              <p:nvPr/>
            </p:nvSpPr>
            <p:spPr bwMode="auto">
              <a:xfrm>
                <a:off x="7725050" y="527100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6" name="Freeform 247"/>
              <p:cNvSpPr>
                <a:spLocks/>
              </p:cNvSpPr>
              <p:nvPr/>
            </p:nvSpPr>
            <p:spPr bwMode="auto">
              <a:xfrm>
                <a:off x="7777535" y="527100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7" name="Freeform 248"/>
              <p:cNvSpPr>
                <a:spLocks noEditPoints="1"/>
              </p:cNvSpPr>
              <p:nvPr/>
            </p:nvSpPr>
            <p:spPr bwMode="auto">
              <a:xfrm>
                <a:off x="7824023" y="527100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8" name="Freeform 249"/>
              <p:cNvSpPr>
                <a:spLocks/>
              </p:cNvSpPr>
              <p:nvPr/>
            </p:nvSpPr>
            <p:spPr bwMode="auto">
              <a:xfrm>
                <a:off x="7870510" y="527100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9" name="Freeform 250"/>
              <p:cNvSpPr>
                <a:spLocks/>
              </p:cNvSpPr>
              <p:nvPr/>
            </p:nvSpPr>
            <p:spPr bwMode="auto">
              <a:xfrm>
                <a:off x="7916998" y="527100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0" name="Freeform 233"/>
              <p:cNvSpPr>
                <a:spLocks/>
              </p:cNvSpPr>
              <p:nvPr/>
            </p:nvSpPr>
            <p:spPr bwMode="auto">
              <a:xfrm>
                <a:off x="7546598" y="524026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1" name="Freeform 244"/>
              <p:cNvSpPr>
                <a:spLocks/>
              </p:cNvSpPr>
              <p:nvPr/>
            </p:nvSpPr>
            <p:spPr bwMode="auto">
              <a:xfrm>
                <a:off x="7554096" y="525151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126" name="Group 125"/>
            <p:cNvGrpSpPr/>
            <p:nvPr/>
          </p:nvGrpSpPr>
          <p:grpSpPr>
            <a:xfrm>
              <a:off x="10588880" y="4880460"/>
              <a:ext cx="412389" cy="97474"/>
              <a:chOff x="7542848" y="5451516"/>
              <a:chExt cx="412389" cy="97474"/>
            </a:xfrm>
            <a:grpFill/>
          </p:grpSpPr>
          <p:sp>
            <p:nvSpPr>
              <p:cNvPr id="136" name="Freeform 245"/>
              <p:cNvSpPr>
                <a:spLocks/>
              </p:cNvSpPr>
              <p:nvPr/>
            </p:nvSpPr>
            <p:spPr bwMode="auto">
              <a:xfrm>
                <a:off x="7670314" y="548225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7" name="Freeform 246"/>
              <p:cNvSpPr>
                <a:spLocks noEditPoints="1"/>
              </p:cNvSpPr>
              <p:nvPr/>
            </p:nvSpPr>
            <p:spPr bwMode="auto">
              <a:xfrm>
                <a:off x="7721300" y="548225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8" name="Freeform 247"/>
              <p:cNvSpPr>
                <a:spLocks/>
              </p:cNvSpPr>
              <p:nvPr/>
            </p:nvSpPr>
            <p:spPr bwMode="auto">
              <a:xfrm>
                <a:off x="7773785" y="548225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9" name="Freeform 248"/>
              <p:cNvSpPr>
                <a:spLocks noEditPoints="1"/>
              </p:cNvSpPr>
              <p:nvPr/>
            </p:nvSpPr>
            <p:spPr bwMode="auto">
              <a:xfrm>
                <a:off x="7820273" y="548225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0" name="Freeform 249"/>
              <p:cNvSpPr>
                <a:spLocks/>
              </p:cNvSpPr>
              <p:nvPr/>
            </p:nvSpPr>
            <p:spPr bwMode="auto">
              <a:xfrm>
                <a:off x="7866760" y="548225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1" name="Freeform 250"/>
              <p:cNvSpPr>
                <a:spLocks/>
              </p:cNvSpPr>
              <p:nvPr/>
            </p:nvSpPr>
            <p:spPr bwMode="auto">
              <a:xfrm>
                <a:off x="7913248" y="548225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2" name="Freeform 233"/>
              <p:cNvSpPr>
                <a:spLocks/>
              </p:cNvSpPr>
              <p:nvPr/>
            </p:nvSpPr>
            <p:spPr bwMode="auto">
              <a:xfrm>
                <a:off x="7542848" y="545151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3" name="Freeform 244"/>
              <p:cNvSpPr>
                <a:spLocks/>
              </p:cNvSpPr>
              <p:nvPr/>
            </p:nvSpPr>
            <p:spPr bwMode="auto">
              <a:xfrm>
                <a:off x="7550346" y="546276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127" name="Group 126"/>
            <p:cNvGrpSpPr/>
            <p:nvPr/>
          </p:nvGrpSpPr>
          <p:grpSpPr>
            <a:xfrm>
              <a:off x="10599807" y="5106778"/>
              <a:ext cx="412389" cy="97474"/>
              <a:chOff x="7553775" y="5677834"/>
              <a:chExt cx="412389" cy="97474"/>
            </a:xfrm>
            <a:grpFill/>
          </p:grpSpPr>
          <p:sp>
            <p:nvSpPr>
              <p:cNvPr id="128" name="Freeform 245"/>
              <p:cNvSpPr>
                <a:spLocks/>
              </p:cNvSpPr>
              <p:nvPr/>
            </p:nvSpPr>
            <p:spPr bwMode="auto">
              <a:xfrm>
                <a:off x="7681241" y="5708575"/>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9" name="Freeform 246"/>
              <p:cNvSpPr>
                <a:spLocks noEditPoints="1"/>
              </p:cNvSpPr>
              <p:nvPr/>
            </p:nvSpPr>
            <p:spPr bwMode="auto">
              <a:xfrm>
                <a:off x="7732227" y="5708575"/>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0" name="Freeform 247"/>
              <p:cNvSpPr>
                <a:spLocks/>
              </p:cNvSpPr>
              <p:nvPr/>
            </p:nvSpPr>
            <p:spPr bwMode="auto">
              <a:xfrm>
                <a:off x="7784712" y="5708575"/>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1" name="Freeform 248"/>
              <p:cNvSpPr>
                <a:spLocks noEditPoints="1"/>
              </p:cNvSpPr>
              <p:nvPr/>
            </p:nvSpPr>
            <p:spPr bwMode="auto">
              <a:xfrm>
                <a:off x="7831200" y="5708575"/>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2" name="Freeform 249"/>
              <p:cNvSpPr>
                <a:spLocks/>
              </p:cNvSpPr>
              <p:nvPr/>
            </p:nvSpPr>
            <p:spPr bwMode="auto">
              <a:xfrm>
                <a:off x="7877687" y="5708575"/>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3" name="Freeform 250"/>
              <p:cNvSpPr>
                <a:spLocks/>
              </p:cNvSpPr>
              <p:nvPr/>
            </p:nvSpPr>
            <p:spPr bwMode="auto">
              <a:xfrm>
                <a:off x="7924175" y="5708575"/>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4" name="Freeform 233"/>
              <p:cNvSpPr>
                <a:spLocks/>
              </p:cNvSpPr>
              <p:nvPr/>
            </p:nvSpPr>
            <p:spPr bwMode="auto">
              <a:xfrm>
                <a:off x="7553775" y="5677834"/>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5" name="Freeform 244"/>
              <p:cNvSpPr>
                <a:spLocks/>
              </p:cNvSpPr>
              <p:nvPr/>
            </p:nvSpPr>
            <p:spPr bwMode="auto">
              <a:xfrm>
                <a:off x="7561273" y="5689081"/>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grpSp>
        <p:nvGrpSpPr>
          <p:cNvPr id="152" name="Group 151"/>
          <p:cNvGrpSpPr>
            <a:grpSpLocks/>
          </p:cNvGrpSpPr>
          <p:nvPr/>
        </p:nvGrpSpPr>
        <p:grpSpPr>
          <a:xfrm>
            <a:off x="2167376" y="5014914"/>
            <a:ext cx="1424989" cy="756000"/>
            <a:chOff x="703666" y="4945091"/>
            <a:chExt cx="1899985" cy="883261"/>
          </a:xfrm>
          <a:solidFill>
            <a:schemeClr val="tx1"/>
          </a:solidFill>
        </p:grpSpPr>
        <p:sp>
          <p:nvSpPr>
            <p:cNvPr id="153"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4"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5"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6"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7"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8"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9"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0"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1"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sp>
        <p:nvSpPr>
          <p:cNvPr id="162" name="Freeform 104"/>
          <p:cNvSpPr>
            <a:spLocks noEditPoints="1"/>
          </p:cNvSpPr>
          <p:nvPr/>
        </p:nvSpPr>
        <p:spPr bwMode="auto">
          <a:xfrm>
            <a:off x="6779165" y="4256566"/>
            <a:ext cx="1228166"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3" name="Freeform 104"/>
          <p:cNvSpPr>
            <a:spLocks noEditPoints="1"/>
          </p:cNvSpPr>
          <p:nvPr/>
        </p:nvSpPr>
        <p:spPr bwMode="auto">
          <a:xfrm flipH="1">
            <a:off x="1276351" y="2177040"/>
            <a:ext cx="1208372"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164" name="Group 163"/>
          <p:cNvGrpSpPr>
            <a:grpSpLocks/>
          </p:cNvGrpSpPr>
          <p:nvPr/>
        </p:nvGrpSpPr>
        <p:grpSpPr>
          <a:xfrm flipH="1">
            <a:off x="2121219" y="988060"/>
            <a:ext cx="1468734" cy="820912"/>
            <a:chOff x="703666" y="4945091"/>
            <a:chExt cx="1899985" cy="883261"/>
          </a:xfrm>
          <a:solidFill>
            <a:schemeClr val="tx1"/>
          </a:solidFill>
        </p:grpSpPr>
        <p:sp>
          <p:nvSpPr>
            <p:cNvPr id="165"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6"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7"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8"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9"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0"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1"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2"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3"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sp>
        <p:nvSpPr>
          <p:cNvPr id="5" name="Bent Arrow 4"/>
          <p:cNvSpPr/>
          <p:nvPr/>
        </p:nvSpPr>
        <p:spPr>
          <a:xfrm rot="5400000">
            <a:off x="7187938" y="1535223"/>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4" name="Bent Arrow 173"/>
          <p:cNvSpPr/>
          <p:nvPr/>
        </p:nvSpPr>
        <p:spPr>
          <a:xfrm rot="5400000">
            <a:off x="8106706" y="2639732"/>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5" name="Bent Arrow 174"/>
          <p:cNvSpPr/>
          <p:nvPr/>
        </p:nvSpPr>
        <p:spPr>
          <a:xfrm rot="10800000">
            <a:off x="8117393" y="412731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6" name="Bent Arrow 175"/>
          <p:cNvSpPr/>
          <p:nvPr/>
        </p:nvSpPr>
        <p:spPr>
          <a:xfrm rot="10800000">
            <a:off x="7183943" y="519411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7" name="Bent Arrow 176"/>
          <p:cNvSpPr/>
          <p:nvPr/>
        </p:nvSpPr>
        <p:spPr>
          <a:xfrm rot="16200000">
            <a:off x="1583243" y="521316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8" name="Bent Arrow 177"/>
          <p:cNvSpPr/>
          <p:nvPr/>
        </p:nvSpPr>
        <p:spPr>
          <a:xfrm rot="16200000">
            <a:off x="649793" y="389871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9" name="Bent Arrow 178"/>
          <p:cNvSpPr/>
          <p:nvPr/>
        </p:nvSpPr>
        <p:spPr>
          <a:xfrm>
            <a:off x="668843" y="258426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80" name="Bent Arrow 179"/>
          <p:cNvSpPr/>
          <p:nvPr/>
        </p:nvSpPr>
        <p:spPr>
          <a:xfrm rot="5400000" flipH="1">
            <a:off x="2576762" y="1876933"/>
            <a:ext cx="371301" cy="460291"/>
          </a:xfrm>
          <a:prstGeom prst="bentArrow">
            <a:avLst>
              <a:gd name="adj1" fmla="val 25000"/>
              <a:gd name="adj2" fmla="val 27075"/>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6" name="Right Arrow 5"/>
          <p:cNvSpPr/>
          <p:nvPr/>
        </p:nvSpPr>
        <p:spPr>
          <a:xfrm>
            <a:off x="3721720" y="1497376"/>
            <a:ext cx="376354" cy="190199"/>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1" name="Right Arrow 180"/>
          <p:cNvSpPr/>
          <p:nvPr/>
        </p:nvSpPr>
        <p:spPr>
          <a:xfrm>
            <a:off x="5168920" y="1489664"/>
            <a:ext cx="376354" cy="190199"/>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Left Arrow 6"/>
          <p:cNvSpPr/>
          <p:nvPr/>
        </p:nvSpPr>
        <p:spPr>
          <a:xfrm>
            <a:off x="3721720" y="5402791"/>
            <a:ext cx="467699" cy="20977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2" name="Left Arrow 181"/>
          <p:cNvSpPr/>
          <p:nvPr/>
        </p:nvSpPr>
        <p:spPr>
          <a:xfrm>
            <a:off x="5264770" y="5421841"/>
            <a:ext cx="411249" cy="19072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4" name="Left Arrow 183"/>
          <p:cNvSpPr/>
          <p:nvPr/>
        </p:nvSpPr>
        <p:spPr>
          <a:xfrm>
            <a:off x="7855570" y="5345641"/>
            <a:ext cx="411249" cy="19072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5" name="Left Arrow 184"/>
          <p:cNvSpPr/>
          <p:nvPr/>
        </p:nvSpPr>
        <p:spPr>
          <a:xfrm>
            <a:off x="7864181" y="5607523"/>
            <a:ext cx="411249" cy="19072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3" name="Title 1">
            <a:extLst>
              <a:ext uri="{FF2B5EF4-FFF2-40B4-BE49-F238E27FC236}">
                <a16:creationId xmlns="" xmlns:a16="http://schemas.microsoft.com/office/drawing/2014/main" id="{9C320E39-B52C-0A49-959A-907CD017B82B}"/>
              </a:ext>
            </a:extLst>
          </p:cNvPr>
          <p:cNvSpPr txBox="1">
            <a:spLocks/>
          </p:cNvSpPr>
          <p:nvPr/>
        </p:nvSpPr>
        <p:spPr>
          <a:xfrm>
            <a:off x="9633" y="506627"/>
            <a:ext cx="9134367" cy="510779"/>
          </a:xfrm>
          <a:prstGeom prst="rect">
            <a:avLst/>
          </a:prstGeom>
        </p:spPr>
        <p:txBody>
          <a:bodyPr/>
          <a:lstStyle>
            <a:lvl1pPr algn="ctr" defTabSz="914400" rtl="0" eaLnBrk="1" latinLnBrk="0" hangingPunct="1">
              <a:lnSpc>
                <a:spcPct val="90000"/>
              </a:lnSpc>
              <a:spcBef>
                <a:spcPct val="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600" b="1" kern="1200">
                <a:solidFill>
                  <a:schemeClr val="tx1"/>
                </a:solidFill>
                <a:latin typeface="Calibri (body)"/>
                <a:ea typeface="+mj-ea"/>
                <a:cs typeface="+mj-cs"/>
              </a:defRPr>
            </a:lvl1pPr>
          </a:lstStyle>
          <a:p>
            <a:pPr fontAlgn="auto">
              <a:spcAft>
                <a:spcPts val="0"/>
              </a:spcAft>
            </a:pPr>
            <a:r>
              <a:rPr lang="en-US" sz="2800" dirty="0">
                <a:solidFill>
                  <a:srgbClr val="165A30"/>
                </a:solidFill>
              </a:rPr>
              <a:t>Perception</a:t>
            </a:r>
          </a:p>
        </p:txBody>
      </p:sp>
    </p:spTree>
    <p:extLst>
      <p:ext uri="{BB962C8B-B14F-4D97-AF65-F5344CB8AC3E}">
        <p14:creationId xmlns:p14="http://schemas.microsoft.com/office/powerpoint/2010/main" val="3478393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35753" y="940692"/>
            <a:ext cx="5557494" cy="2478356"/>
          </a:xfrm>
          <a:prstGeom prst="roundRect">
            <a:avLst/>
          </a:prstGeom>
          <a:gradFill flip="none" rotWithShape="1">
            <a:gsLst>
              <a:gs pos="0">
                <a:schemeClr val="accent3">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ounded Rectangle 11"/>
          <p:cNvSpPr/>
          <p:nvPr/>
        </p:nvSpPr>
        <p:spPr>
          <a:xfrm>
            <a:off x="1873405" y="3632693"/>
            <a:ext cx="5528216" cy="2246961"/>
          </a:xfrm>
          <a:prstGeom prst="roundRect">
            <a:avLst/>
          </a:prstGeom>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 name="TextBox 17"/>
          <p:cNvSpPr txBox="1"/>
          <p:nvPr/>
        </p:nvSpPr>
        <p:spPr>
          <a:xfrm>
            <a:off x="1873405" y="3040452"/>
            <a:ext cx="5528216" cy="1107996"/>
          </a:xfrm>
          <a:prstGeom prst="rect">
            <a:avLst/>
          </a:prstGeom>
          <a:noFill/>
        </p:spPr>
        <p:txBody>
          <a:bodyPr wrap="square" rtlCol="0">
            <a:spAutoFit/>
          </a:bodyPr>
          <a:lstStyle/>
          <a:p>
            <a:pPr algn="ctr"/>
            <a:r>
              <a:rPr lang="en-GB" sz="2400" b="1" dirty="0">
                <a:ln>
                  <a:solidFill>
                    <a:srgbClr val="FF0000"/>
                  </a:solidFill>
                </a:ln>
                <a:solidFill>
                  <a:srgbClr val="C00000"/>
                </a:solidFill>
              </a:rPr>
              <a:t>Container flow</a:t>
            </a:r>
          </a:p>
          <a:p>
            <a:pPr algn="ctr"/>
            <a:endParaRPr lang="en-GB" b="1" dirty="0">
              <a:ln>
                <a:solidFill>
                  <a:srgbClr val="FF0000"/>
                </a:solidFill>
              </a:ln>
              <a:solidFill>
                <a:srgbClr val="C00000"/>
              </a:solidFill>
            </a:endParaRPr>
          </a:p>
          <a:p>
            <a:pPr algn="ctr"/>
            <a:r>
              <a:rPr lang="en-GB" sz="2400" b="1" dirty="0">
                <a:ln>
                  <a:solidFill>
                    <a:srgbClr val="FF0000"/>
                  </a:solidFill>
                </a:ln>
                <a:solidFill>
                  <a:srgbClr val="C00000"/>
                </a:solidFill>
              </a:rPr>
              <a:t>The reality</a:t>
            </a:r>
          </a:p>
        </p:txBody>
      </p:sp>
      <p:sp>
        <p:nvSpPr>
          <p:cNvPr id="3" name="TextBox 2"/>
          <p:cNvSpPr txBox="1"/>
          <p:nvPr/>
        </p:nvSpPr>
        <p:spPr>
          <a:xfrm>
            <a:off x="3144705" y="2562007"/>
            <a:ext cx="3119554" cy="369332"/>
          </a:xfrm>
          <a:prstGeom prst="rect">
            <a:avLst/>
          </a:prstGeom>
          <a:noFill/>
        </p:spPr>
        <p:txBody>
          <a:bodyPr wrap="square" rtlCol="0">
            <a:spAutoFit/>
          </a:bodyPr>
          <a:lstStyle/>
          <a:p>
            <a:pPr algn="ctr"/>
            <a:r>
              <a:rPr lang="en-GB" b="1" dirty="0">
                <a:solidFill>
                  <a:prstClr val="black"/>
                </a:solidFill>
              </a:rPr>
              <a:t>Surplus Locations</a:t>
            </a:r>
          </a:p>
        </p:txBody>
      </p:sp>
      <p:sp>
        <p:nvSpPr>
          <p:cNvPr id="19" name="TextBox 18"/>
          <p:cNvSpPr txBox="1"/>
          <p:nvPr/>
        </p:nvSpPr>
        <p:spPr>
          <a:xfrm>
            <a:off x="3115974" y="4173016"/>
            <a:ext cx="3119554" cy="369332"/>
          </a:xfrm>
          <a:prstGeom prst="rect">
            <a:avLst/>
          </a:prstGeom>
          <a:noFill/>
        </p:spPr>
        <p:txBody>
          <a:bodyPr wrap="square" rtlCol="0">
            <a:spAutoFit/>
          </a:bodyPr>
          <a:lstStyle/>
          <a:p>
            <a:pPr algn="ctr"/>
            <a:r>
              <a:rPr lang="en-GB" b="1" dirty="0">
                <a:solidFill>
                  <a:prstClr val="black"/>
                </a:solidFill>
              </a:rPr>
              <a:t>Demand locations</a:t>
            </a:r>
          </a:p>
        </p:txBody>
      </p:sp>
      <p:sp>
        <p:nvSpPr>
          <p:cNvPr id="4" name="TextBox 3"/>
          <p:cNvSpPr txBox="1"/>
          <p:nvPr/>
        </p:nvSpPr>
        <p:spPr>
          <a:xfrm>
            <a:off x="190761" y="769140"/>
            <a:ext cx="1532836" cy="1200329"/>
          </a:xfrm>
          <a:prstGeom prst="rect">
            <a:avLst/>
          </a:prstGeom>
          <a:noFill/>
        </p:spPr>
        <p:txBody>
          <a:bodyPr wrap="square" rtlCol="0">
            <a:spAutoFit/>
          </a:bodyPr>
          <a:lstStyle/>
          <a:p>
            <a:r>
              <a:rPr lang="en-GB" b="1" dirty="0">
                <a:solidFill>
                  <a:prstClr val="black"/>
                </a:solidFill>
              </a:rPr>
              <a:t>Imports  </a:t>
            </a:r>
            <a:r>
              <a:rPr lang="en-GB" b="1" u="sng" dirty="0">
                <a:solidFill>
                  <a:prstClr val="black"/>
                </a:solidFill>
              </a:rPr>
              <a:t>less</a:t>
            </a:r>
            <a:r>
              <a:rPr lang="en-GB" b="1" dirty="0">
                <a:solidFill>
                  <a:prstClr val="black"/>
                </a:solidFill>
              </a:rPr>
              <a:t> than Exports – “Demand”</a:t>
            </a:r>
          </a:p>
        </p:txBody>
      </p:sp>
      <p:sp>
        <p:nvSpPr>
          <p:cNvPr id="60" name="Freeform 5"/>
          <p:cNvSpPr>
            <a:spLocks noChangeAspect="1" noEditPoints="1"/>
          </p:cNvSpPr>
          <p:nvPr/>
        </p:nvSpPr>
        <p:spPr bwMode="auto">
          <a:xfrm>
            <a:off x="106899" y="3262661"/>
            <a:ext cx="2093300" cy="459000"/>
          </a:xfrm>
          <a:custGeom>
            <a:avLst/>
            <a:gdLst/>
            <a:ahLst/>
            <a:cxnLst>
              <a:cxn ang="0">
                <a:pos x="399" y="188"/>
              </a:cxn>
              <a:cxn ang="0">
                <a:pos x="475" y="121"/>
              </a:cxn>
              <a:cxn ang="0">
                <a:pos x="399" y="121"/>
              </a:cxn>
              <a:cxn ang="0">
                <a:pos x="325" y="188"/>
              </a:cxn>
              <a:cxn ang="0">
                <a:pos x="399" y="99"/>
              </a:cxn>
              <a:cxn ang="0">
                <a:pos x="475" y="143"/>
              </a:cxn>
              <a:cxn ang="0">
                <a:pos x="704" y="188"/>
              </a:cxn>
              <a:cxn ang="0">
                <a:pos x="704" y="210"/>
              </a:cxn>
              <a:cxn ang="0">
                <a:pos x="778" y="143"/>
              </a:cxn>
              <a:cxn ang="0">
                <a:pos x="704" y="166"/>
              </a:cxn>
              <a:cxn ang="0">
                <a:pos x="475" y="166"/>
              </a:cxn>
              <a:cxn ang="0">
                <a:pos x="704" y="143"/>
              </a:cxn>
              <a:cxn ang="0">
                <a:pos x="28" y="210"/>
              </a:cxn>
              <a:cxn ang="0">
                <a:pos x="102" y="99"/>
              </a:cxn>
              <a:cxn ang="0">
                <a:pos x="778" y="188"/>
              </a:cxn>
              <a:cxn ang="0">
                <a:pos x="102" y="188"/>
              </a:cxn>
              <a:cxn ang="0">
                <a:pos x="28" y="121"/>
              </a:cxn>
              <a:cxn ang="0">
                <a:pos x="325" y="121"/>
              </a:cxn>
              <a:cxn ang="0">
                <a:pos x="28" y="143"/>
              </a:cxn>
              <a:cxn ang="0">
                <a:pos x="251" y="166"/>
              </a:cxn>
              <a:cxn ang="0">
                <a:pos x="251" y="143"/>
              </a:cxn>
              <a:cxn ang="0">
                <a:pos x="176" y="99"/>
              </a:cxn>
              <a:cxn ang="0">
                <a:pos x="251" y="121"/>
              </a:cxn>
              <a:cxn ang="0">
                <a:pos x="176" y="121"/>
              </a:cxn>
              <a:cxn ang="0">
                <a:pos x="176" y="188"/>
              </a:cxn>
              <a:cxn ang="0">
                <a:pos x="1374" y="143"/>
              </a:cxn>
              <a:cxn ang="0">
                <a:pos x="1300" y="121"/>
              </a:cxn>
              <a:cxn ang="0">
                <a:pos x="1226" y="121"/>
              </a:cxn>
              <a:cxn ang="0">
                <a:pos x="1300" y="99"/>
              </a:cxn>
              <a:cxn ang="0">
                <a:pos x="1151" y="143"/>
              </a:cxn>
              <a:cxn ang="0">
                <a:pos x="1151" y="188"/>
              </a:cxn>
              <a:cxn ang="0">
                <a:pos x="1151" y="121"/>
              </a:cxn>
              <a:cxn ang="0">
                <a:pos x="1449" y="166"/>
              </a:cxn>
              <a:cxn ang="0">
                <a:pos x="1449" y="121"/>
              </a:cxn>
              <a:cxn ang="0">
                <a:pos x="35" y="313"/>
              </a:cxn>
              <a:cxn ang="0">
                <a:pos x="1580" y="355"/>
              </a:cxn>
              <a:cxn ang="0">
                <a:pos x="1580" y="317"/>
              </a:cxn>
              <a:cxn ang="0">
                <a:pos x="1542" y="294"/>
              </a:cxn>
              <a:cxn ang="0">
                <a:pos x="1517" y="183"/>
              </a:cxn>
              <a:cxn ang="0">
                <a:pos x="1374" y="191"/>
              </a:cxn>
              <a:cxn ang="0">
                <a:pos x="679" y="80"/>
              </a:cxn>
              <a:cxn ang="0">
                <a:pos x="608" y="3"/>
              </a:cxn>
              <a:cxn ang="0">
                <a:pos x="1374" y="145"/>
              </a:cxn>
              <a:cxn ang="0">
                <a:pos x="1300" y="145"/>
              </a:cxn>
              <a:cxn ang="0">
                <a:pos x="778" y="191"/>
              </a:cxn>
              <a:cxn ang="0">
                <a:pos x="1374" y="79"/>
              </a:cxn>
              <a:cxn ang="0">
                <a:pos x="927" y="102"/>
              </a:cxn>
              <a:cxn ang="0">
                <a:pos x="927" y="124"/>
              </a:cxn>
              <a:cxn ang="0">
                <a:pos x="927" y="145"/>
              </a:cxn>
              <a:cxn ang="0">
                <a:pos x="852" y="79"/>
              </a:cxn>
              <a:cxn ang="0">
                <a:pos x="852" y="102"/>
              </a:cxn>
              <a:cxn ang="0">
                <a:pos x="852" y="145"/>
              </a:cxn>
              <a:cxn ang="0">
                <a:pos x="1077" y="145"/>
              </a:cxn>
              <a:cxn ang="0">
                <a:pos x="1077" y="102"/>
              </a:cxn>
              <a:cxn ang="0">
                <a:pos x="1077" y="79"/>
              </a:cxn>
              <a:cxn ang="0">
                <a:pos x="1001" y="169"/>
              </a:cxn>
              <a:cxn ang="0">
                <a:pos x="1001" y="102"/>
              </a:cxn>
              <a:cxn ang="0">
                <a:pos x="1001" y="79"/>
              </a:cxn>
            </a:cxnLst>
            <a:rect l="0" t="0" r="r" b="b"/>
            <a:pathLst>
              <a:path w="1619" h="355">
                <a:moveTo>
                  <a:pt x="399" y="210"/>
                </a:moveTo>
                <a:lnTo>
                  <a:pt x="468" y="210"/>
                </a:lnTo>
                <a:lnTo>
                  <a:pt x="468" y="191"/>
                </a:lnTo>
                <a:lnTo>
                  <a:pt x="399" y="191"/>
                </a:lnTo>
                <a:lnTo>
                  <a:pt x="399" y="210"/>
                </a:lnTo>
                <a:close/>
                <a:moveTo>
                  <a:pt x="399" y="188"/>
                </a:moveTo>
                <a:lnTo>
                  <a:pt x="468" y="188"/>
                </a:lnTo>
                <a:lnTo>
                  <a:pt x="468" y="169"/>
                </a:lnTo>
                <a:lnTo>
                  <a:pt x="399" y="169"/>
                </a:lnTo>
                <a:lnTo>
                  <a:pt x="399" y="188"/>
                </a:lnTo>
                <a:close/>
                <a:moveTo>
                  <a:pt x="325" y="143"/>
                </a:moveTo>
                <a:lnTo>
                  <a:pt x="393" y="143"/>
                </a:lnTo>
                <a:lnTo>
                  <a:pt x="393" y="124"/>
                </a:lnTo>
                <a:lnTo>
                  <a:pt x="325" y="124"/>
                </a:lnTo>
                <a:lnTo>
                  <a:pt x="325" y="143"/>
                </a:lnTo>
                <a:close/>
                <a:moveTo>
                  <a:pt x="475" y="121"/>
                </a:moveTo>
                <a:lnTo>
                  <a:pt x="542" y="121"/>
                </a:lnTo>
                <a:lnTo>
                  <a:pt x="542" y="102"/>
                </a:lnTo>
                <a:lnTo>
                  <a:pt x="475" y="102"/>
                </a:lnTo>
                <a:lnTo>
                  <a:pt x="475" y="121"/>
                </a:lnTo>
                <a:close/>
                <a:moveTo>
                  <a:pt x="475" y="99"/>
                </a:moveTo>
                <a:lnTo>
                  <a:pt x="542" y="99"/>
                </a:lnTo>
                <a:lnTo>
                  <a:pt x="542" y="79"/>
                </a:lnTo>
                <a:lnTo>
                  <a:pt x="475" y="79"/>
                </a:lnTo>
                <a:lnTo>
                  <a:pt x="475" y="99"/>
                </a:lnTo>
                <a:close/>
                <a:moveTo>
                  <a:pt x="399" y="121"/>
                </a:moveTo>
                <a:lnTo>
                  <a:pt x="468" y="121"/>
                </a:lnTo>
                <a:lnTo>
                  <a:pt x="468" y="102"/>
                </a:lnTo>
                <a:lnTo>
                  <a:pt x="399" y="102"/>
                </a:lnTo>
                <a:lnTo>
                  <a:pt x="399" y="121"/>
                </a:lnTo>
                <a:close/>
                <a:moveTo>
                  <a:pt x="325" y="210"/>
                </a:moveTo>
                <a:lnTo>
                  <a:pt x="393" y="210"/>
                </a:lnTo>
                <a:lnTo>
                  <a:pt x="393" y="191"/>
                </a:lnTo>
                <a:lnTo>
                  <a:pt x="325" y="191"/>
                </a:lnTo>
                <a:lnTo>
                  <a:pt x="325" y="210"/>
                </a:lnTo>
                <a:close/>
                <a:moveTo>
                  <a:pt x="325" y="188"/>
                </a:moveTo>
                <a:lnTo>
                  <a:pt x="393" y="188"/>
                </a:lnTo>
                <a:lnTo>
                  <a:pt x="393" y="169"/>
                </a:lnTo>
                <a:lnTo>
                  <a:pt x="325" y="169"/>
                </a:lnTo>
                <a:lnTo>
                  <a:pt x="325" y="188"/>
                </a:lnTo>
                <a:close/>
                <a:moveTo>
                  <a:pt x="325" y="166"/>
                </a:moveTo>
                <a:lnTo>
                  <a:pt x="393" y="166"/>
                </a:lnTo>
                <a:lnTo>
                  <a:pt x="393" y="145"/>
                </a:lnTo>
                <a:lnTo>
                  <a:pt x="325" y="145"/>
                </a:lnTo>
                <a:lnTo>
                  <a:pt x="325" y="166"/>
                </a:lnTo>
                <a:close/>
                <a:moveTo>
                  <a:pt x="399" y="99"/>
                </a:moveTo>
                <a:lnTo>
                  <a:pt x="468" y="99"/>
                </a:lnTo>
                <a:lnTo>
                  <a:pt x="468" y="79"/>
                </a:lnTo>
                <a:lnTo>
                  <a:pt x="399" y="79"/>
                </a:lnTo>
                <a:lnTo>
                  <a:pt x="399" y="99"/>
                </a:lnTo>
                <a:close/>
                <a:moveTo>
                  <a:pt x="399" y="143"/>
                </a:moveTo>
                <a:lnTo>
                  <a:pt x="468" y="143"/>
                </a:lnTo>
                <a:lnTo>
                  <a:pt x="468" y="124"/>
                </a:lnTo>
                <a:lnTo>
                  <a:pt x="399" y="124"/>
                </a:lnTo>
                <a:lnTo>
                  <a:pt x="399" y="143"/>
                </a:lnTo>
                <a:close/>
                <a:moveTo>
                  <a:pt x="475" y="143"/>
                </a:moveTo>
                <a:lnTo>
                  <a:pt x="542" y="143"/>
                </a:lnTo>
                <a:lnTo>
                  <a:pt x="542" y="124"/>
                </a:lnTo>
                <a:lnTo>
                  <a:pt x="475" y="124"/>
                </a:lnTo>
                <a:lnTo>
                  <a:pt x="475" y="143"/>
                </a:lnTo>
                <a:close/>
                <a:moveTo>
                  <a:pt x="399" y="166"/>
                </a:moveTo>
                <a:lnTo>
                  <a:pt x="468" y="166"/>
                </a:lnTo>
                <a:lnTo>
                  <a:pt x="468" y="145"/>
                </a:lnTo>
                <a:lnTo>
                  <a:pt x="399" y="145"/>
                </a:lnTo>
                <a:lnTo>
                  <a:pt x="399" y="166"/>
                </a:lnTo>
                <a:close/>
                <a:moveTo>
                  <a:pt x="704" y="188"/>
                </a:moveTo>
                <a:lnTo>
                  <a:pt x="771" y="188"/>
                </a:lnTo>
                <a:lnTo>
                  <a:pt x="771" y="169"/>
                </a:lnTo>
                <a:lnTo>
                  <a:pt x="704" y="169"/>
                </a:lnTo>
                <a:lnTo>
                  <a:pt x="704" y="188"/>
                </a:lnTo>
                <a:close/>
                <a:moveTo>
                  <a:pt x="778" y="99"/>
                </a:moveTo>
                <a:lnTo>
                  <a:pt x="847" y="99"/>
                </a:lnTo>
                <a:lnTo>
                  <a:pt x="847" y="79"/>
                </a:lnTo>
                <a:lnTo>
                  <a:pt x="778" y="79"/>
                </a:lnTo>
                <a:lnTo>
                  <a:pt x="778" y="99"/>
                </a:lnTo>
                <a:close/>
                <a:moveTo>
                  <a:pt x="704" y="210"/>
                </a:moveTo>
                <a:lnTo>
                  <a:pt x="771" y="210"/>
                </a:lnTo>
                <a:lnTo>
                  <a:pt x="771" y="191"/>
                </a:lnTo>
                <a:lnTo>
                  <a:pt x="704" y="191"/>
                </a:lnTo>
                <a:lnTo>
                  <a:pt x="704" y="210"/>
                </a:lnTo>
                <a:close/>
                <a:moveTo>
                  <a:pt x="778" y="121"/>
                </a:moveTo>
                <a:lnTo>
                  <a:pt x="847" y="121"/>
                </a:lnTo>
                <a:lnTo>
                  <a:pt x="847" y="102"/>
                </a:lnTo>
                <a:lnTo>
                  <a:pt x="778" y="102"/>
                </a:lnTo>
                <a:lnTo>
                  <a:pt x="778" y="121"/>
                </a:lnTo>
                <a:close/>
                <a:moveTo>
                  <a:pt x="778" y="143"/>
                </a:moveTo>
                <a:lnTo>
                  <a:pt x="847" y="143"/>
                </a:lnTo>
                <a:lnTo>
                  <a:pt x="847" y="124"/>
                </a:lnTo>
                <a:lnTo>
                  <a:pt x="778" y="124"/>
                </a:lnTo>
                <a:lnTo>
                  <a:pt x="778" y="143"/>
                </a:lnTo>
                <a:close/>
                <a:moveTo>
                  <a:pt x="778" y="166"/>
                </a:moveTo>
                <a:lnTo>
                  <a:pt x="847" y="166"/>
                </a:lnTo>
                <a:lnTo>
                  <a:pt x="847" y="145"/>
                </a:lnTo>
                <a:lnTo>
                  <a:pt x="778" y="145"/>
                </a:lnTo>
                <a:lnTo>
                  <a:pt x="778" y="166"/>
                </a:lnTo>
                <a:close/>
                <a:moveTo>
                  <a:pt x="704" y="166"/>
                </a:moveTo>
                <a:lnTo>
                  <a:pt x="771" y="166"/>
                </a:lnTo>
                <a:lnTo>
                  <a:pt x="771" y="145"/>
                </a:lnTo>
                <a:lnTo>
                  <a:pt x="704" y="145"/>
                </a:lnTo>
                <a:lnTo>
                  <a:pt x="704" y="166"/>
                </a:lnTo>
                <a:close/>
                <a:moveTo>
                  <a:pt x="475" y="210"/>
                </a:moveTo>
                <a:lnTo>
                  <a:pt x="542" y="210"/>
                </a:lnTo>
                <a:lnTo>
                  <a:pt x="542" y="191"/>
                </a:lnTo>
                <a:lnTo>
                  <a:pt x="475" y="191"/>
                </a:lnTo>
                <a:lnTo>
                  <a:pt x="475" y="210"/>
                </a:lnTo>
                <a:close/>
                <a:moveTo>
                  <a:pt x="475" y="166"/>
                </a:moveTo>
                <a:lnTo>
                  <a:pt x="542" y="166"/>
                </a:lnTo>
                <a:lnTo>
                  <a:pt x="542" y="145"/>
                </a:lnTo>
                <a:lnTo>
                  <a:pt x="475" y="145"/>
                </a:lnTo>
                <a:lnTo>
                  <a:pt x="475" y="166"/>
                </a:lnTo>
                <a:close/>
                <a:moveTo>
                  <a:pt x="475" y="188"/>
                </a:moveTo>
                <a:lnTo>
                  <a:pt x="542" y="188"/>
                </a:lnTo>
                <a:lnTo>
                  <a:pt x="542" y="169"/>
                </a:lnTo>
                <a:lnTo>
                  <a:pt x="475" y="169"/>
                </a:lnTo>
                <a:lnTo>
                  <a:pt x="475" y="188"/>
                </a:lnTo>
                <a:close/>
                <a:moveTo>
                  <a:pt x="704" y="143"/>
                </a:moveTo>
                <a:lnTo>
                  <a:pt x="771" y="143"/>
                </a:lnTo>
                <a:lnTo>
                  <a:pt x="771" y="124"/>
                </a:lnTo>
                <a:lnTo>
                  <a:pt x="704" y="124"/>
                </a:lnTo>
                <a:lnTo>
                  <a:pt x="704" y="143"/>
                </a:lnTo>
                <a:close/>
                <a:moveTo>
                  <a:pt x="704" y="121"/>
                </a:moveTo>
                <a:lnTo>
                  <a:pt x="771" y="121"/>
                </a:lnTo>
                <a:lnTo>
                  <a:pt x="771" y="102"/>
                </a:lnTo>
                <a:lnTo>
                  <a:pt x="704" y="102"/>
                </a:lnTo>
                <a:lnTo>
                  <a:pt x="704" y="121"/>
                </a:lnTo>
                <a:close/>
                <a:moveTo>
                  <a:pt x="28" y="210"/>
                </a:moveTo>
                <a:lnTo>
                  <a:pt x="96" y="210"/>
                </a:lnTo>
                <a:lnTo>
                  <a:pt x="96" y="191"/>
                </a:lnTo>
                <a:lnTo>
                  <a:pt x="28" y="191"/>
                </a:lnTo>
                <a:lnTo>
                  <a:pt x="28" y="210"/>
                </a:lnTo>
                <a:close/>
                <a:moveTo>
                  <a:pt x="102" y="121"/>
                </a:moveTo>
                <a:lnTo>
                  <a:pt x="170" y="121"/>
                </a:lnTo>
                <a:lnTo>
                  <a:pt x="170" y="102"/>
                </a:lnTo>
                <a:lnTo>
                  <a:pt x="102" y="102"/>
                </a:lnTo>
                <a:lnTo>
                  <a:pt x="102" y="121"/>
                </a:lnTo>
                <a:close/>
                <a:moveTo>
                  <a:pt x="102" y="99"/>
                </a:moveTo>
                <a:lnTo>
                  <a:pt x="170" y="99"/>
                </a:lnTo>
                <a:lnTo>
                  <a:pt x="170" y="79"/>
                </a:lnTo>
                <a:lnTo>
                  <a:pt x="102" y="79"/>
                </a:lnTo>
                <a:lnTo>
                  <a:pt x="102" y="99"/>
                </a:lnTo>
                <a:close/>
                <a:moveTo>
                  <a:pt x="102" y="143"/>
                </a:moveTo>
                <a:lnTo>
                  <a:pt x="170" y="143"/>
                </a:lnTo>
                <a:lnTo>
                  <a:pt x="170" y="124"/>
                </a:lnTo>
                <a:lnTo>
                  <a:pt x="102" y="124"/>
                </a:lnTo>
                <a:lnTo>
                  <a:pt x="102" y="143"/>
                </a:lnTo>
                <a:close/>
                <a:moveTo>
                  <a:pt x="778" y="188"/>
                </a:moveTo>
                <a:lnTo>
                  <a:pt x="847" y="188"/>
                </a:lnTo>
                <a:lnTo>
                  <a:pt x="847" y="169"/>
                </a:lnTo>
                <a:lnTo>
                  <a:pt x="778" y="169"/>
                </a:lnTo>
                <a:lnTo>
                  <a:pt x="778" y="188"/>
                </a:lnTo>
                <a:close/>
                <a:moveTo>
                  <a:pt x="102" y="166"/>
                </a:moveTo>
                <a:lnTo>
                  <a:pt x="170" y="166"/>
                </a:lnTo>
                <a:lnTo>
                  <a:pt x="170" y="145"/>
                </a:lnTo>
                <a:lnTo>
                  <a:pt x="102" y="145"/>
                </a:lnTo>
                <a:lnTo>
                  <a:pt x="102" y="166"/>
                </a:lnTo>
                <a:close/>
                <a:moveTo>
                  <a:pt x="102" y="188"/>
                </a:moveTo>
                <a:lnTo>
                  <a:pt x="170" y="188"/>
                </a:lnTo>
                <a:lnTo>
                  <a:pt x="170" y="169"/>
                </a:lnTo>
                <a:lnTo>
                  <a:pt x="102" y="169"/>
                </a:lnTo>
                <a:lnTo>
                  <a:pt x="102" y="188"/>
                </a:lnTo>
                <a:close/>
                <a:moveTo>
                  <a:pt x="102" y="210"/>
                </a:moveTo>
                <a:lnTo>
                  <a:pt x="170" y="210"/>
                </a:lnTo>
                <a:lnTo>
                  <a:pt x="170" y="191"/>
                </a:lnTo>
                <a:lnTo>
                  <a:pt x="102" y="191"/>
                </a:lnTo>
                <a:lnTo>
                  <a:pt x="102" y="210"/>
                </a:lnTo>
                <a:close/>
                <a:moveTo>
                  <a:pt x="28" y="121"/>
                </a:moveTo>
                <a:lnTo>
                  <a:pt x="96" y="121"/>
                </a:lnTo>
                <a:lnTo>
                  <a:pt x="96" y="102"/>
                </a:lnTo>
                <a:lnTo>
                  <a:pt x="28" y="102"/>
                </a:lnTo>
                <a:lnTo>
                  <a:pt x="28" y="121"/>
                </a:lnTo>
                <a:close/>
                <a:moveTo>
                  <a:pt x="28" y="99"/>
                </a:moveTo>
                <a:lnTo>
                  <a:pt x="96" y="99"/>
                </a:lnTo>
                <a:lnTo>
                  <a:pt x="96" y="79"/>
                </a:lnTo>
                <a:lnTo>
                  <a:pt x="28" y="79"/>
                </a:lnTo>
                <a:lnTo>
                  <a:pt x="28" y="99"/>
                </a:lnTo>
                <a:close/>
                <a:moveTo>
                  <a:pt x="325" y="121"/>
                </a:moveTo>
                <a:lnTo>
                  <a:pt x="393" y="121"/>
                </a:lnTo>
                <a:lnTo>
                  <a:pt x="393" y="102"/>
                </a:lnTo>
                <a:lnTo>
                  <a:pt x="325" y="102"/>
                </a:lnTo>
                <a:lnTo>
                  <a:pt x="325" y="121"/>
                </a:lnTo>
                <a:close/>
                <a:moveTo>
                  <a:pt x="28" y="188"/>
                </a:moveTo>
                <a:lnTo>
                  <a:pt x="96" y="188"/>
                </a:lnTo>
                <a:lnTo>
                  <a:pt x="96" y="169"/>
                </a:lnTo>
                <a:lnTo>
                  <a:pt x="28" y="169"/>
                </a:lnTo>
                <a:lnTo>
                  <a:pt x="28" y="188"/>
                </a:lnTo>
                <a:close/>
                <a:moveTo>
                  <a:pt x="28" y="143"/>
                </a:moveTo>
                <a:lnTo>
                  <a:pt x="96" y="143"/>
                </a:lnTo>
                <a:lnTo>
                  <a:pt x="96" y="124"/>
                </a:lnTo>
                <a:lnTo>
                  <a:pt x="28" y="124"/>
                </a:lnTo>
                <a:lnTo>
                  <a:pt x="28" y="143"/>
                </a:lnTo>
                <a:close/>
                <a:moveTo>
                  <a:pt x="28" y="166"/>
                </a:moveTo>
                <a:lnTo>
                  <a:pt x="96" y="166"/>
                </a:lnTo>
                <a:lnTo>
                  <a:pt x="96" y="145"/>
                </a:lnTo>
                <a:lnTo>
                  <a:pt x="28" y="145"/>
                </a:lnTo>
                <a:lnTo>
                  <a:pt x="28" y="166"/>
                </a:lnTo>
                <a:close/>
                <a:moveTo>
                  <a:pt x="251" y="166"/>
                </a:moveTo>
                <a:lnTo>
                  <a:pt x="319" y="166"/>
                </a:lnTo>
                <a:lnTo>
                  <a:pt x="319" y="145"/>
                </a:lnTo>
                <a:lnTo>
                  <a:pt x="251" y="145"/>
                </a:lnTo>
                <a:lnTo>
                  <a:pt x="251" y="166"/>
                </a:lnTo>
                <a:close/>
                <a:moveTo>
                  <a:pt x="251" y="188"/>
                </a:moveTo>
                <a:lnTo>
                  <a:pt x="319" y="188"/>
                </a:lnTo>
                <a:lnTo>
                  <a:pt x="319" y="169"/>
                </a:lnTo>
                <a:lnTo>
                  <a:pt x="251" y="169"/>
                </a:lnTo>
                <a:lnTo>
                  <a:pt x="251" y="188"/>
                </a:lnTo>
                <a:close/>
                <a:moveTo>
                  <a:pt x="251" y="143"/>
                </a:moveTo>
                <a:lnTo>
                  <a:pt x="319" y="143"/>
                </a:lnTo>
                <a:lnTo>
                  <a:pt x="319" y="124"/>
                </a:lnTo>
                <a:lnTo>
                  <a:pt x="251" y="124"/>
                </a:lnTo>
                <a:lnTo>
                  <a:pt x="251" y="143"/>
                </a:lnTo>
                <a:close/>
                <a:moveTo>
                  <a:pt x="325" y="99"/>
                </a:moveTo>
                <a:lnTo>
                  <a:pt x="393" y="99"/>
                </a:lnTo>
                <a:lnTo>
                  <a:pt x="393" y="79"/>
                </a:lnTo>
                <a:lnTo>
                  <a:pt x="325" y="79"/>
                </a:lnTo>
                <a:lnTo>
                  <a:pt x="325" y="99"/>
                </a:lnTo>
                <a:close/>
                <a:moveTo>
                  <a:pt x="176" y="99"/>
                </a:moveTo>
                <a:lnTo>
                  <a:pt x="245" y="99"/>
                </a:lnTo>
                <a:lnTo>
                  <a:pt x="245" y="79"/>
                </a:lnTo>
                <a:lnTo>
                  <a:pt x="176" y="79"/>
                </a:lnTo>
                <a:lnTo>
                  <a:pt x="176" y="99"/>
                </a:lnTo>
                <a:close/>
                <a:moveTo>
                  <a:pt x="251" y="210"/>
                </a:moveTo>
                <a:lnTo>
                  <a:pt x="319" y="210"/>
                </a:lnTo>
                <a:lnTo>
                  <a:pt x="319" y="191"/>
                </a:lnTo>
                <a:lnTo>
                  <a:pt x="251" y="191"/>
                </a:lnTo>
                <a:lnTo>
                  <a:pt x="251" y="210"/>
                </a:lnTo>
                <a:close/>
                <a:moveTo>
                  <a:pt x="251" y="121"/>
                </a:moveTo>
                <a:lnTo>
                  <a:pt x="319" y="121"/>
                </a:lnTo>
                <a:lnTo>
                  <a:pt x="319" y="102"/>
                </a:lnTo>
                <a:lnTo>
                  <a:pt x="251" y="102"/>
                </a:lnTo>
                <a:lnTo>
                  <a:pt x="251" y="121"/>
                </a:lnTo>
                <a:close/>
                <a:moveTo>
                  <a:pt x="176" y="210"/>
                </a:moveTo>
                <a:lnTo>
                  <a:pt x="245" y="210"/>
                </a:lnTo>
                <a:lnTo>
                  <a:pt x="245" y="191"/>
                </a:lnTo>
                <a:lnTo>
                  <a:pt x="176" y="191"/>
                </a:lnTo>
                <a:lnTo>
                  <a:pt x="176" y="210"/>
                </a:lnTo>
                <a:close/>
                <a:moveTo>
                  <a:pt x="176" y="121"/>
                </a:moveTo>
                <a:lnTo>
                  <a:pt x="245" y="121"/>
                </a:lnTo>
                <a:lnTo>
                  <a:pt x="245" y="102"/>
                </a:lnTo>
                <a:lnTo>
                  <a:pt x="176" y="102"/>
                </a:lnTo>
                <a:lnTo>
                  <a:pt x="176" y="121"/>
                </a:lnTo>
                <a:close/>
                <a:moveTo>
                  <a:pt x="176" y="143"/>
                </a:moveTo>
                <a:lnTo>
                  <a:pt x="245" y="143"/>
                </a:lnTo>
                <a:lnTo>
                  <a:pt x="245" y="124"/>
                </a:lnTo>
                <a:lnTo>
                  <a:pt x="176" y="124"/>
                </a:lnTo>
                <a:lnTo>
                  <a:pt x="176" y="143"/>
                </a:lnTo>
                <a:close/>
                <a:moveTo>
                  <a:pt x="176" y="188"/>
                </a:moveTo>
                <a:lnTo>
                  <a:pt x="245" y="188"/>
                </a:lnTo>
                <a:lnTo>
                  <a:pt x="245" y="169"/>
                </a:lnTo>
                <a:lnTo>
                  <a:pt x="176" y="169"/>
                </a:lnTo>
                <a:lnTo>
                  <a:pt x="176" y="188"/>
                </a:lnTo>
                <a:close/>
                <a:moveTo>
                  <a:pt x="176" y="166"/>
                </a:moveTo>
                <a:lnTo>
                  <a:pt x="245" y="166"/>
                </a:lnTo>
                <a:lnTo>
                  <a:pt x="245" y="145"/>
                </a:lnTo>
                <a:lnTo>
                  <a:pt x="176" y="145"/>
                </a:lnTo>
                <a:lnTo>
                  <a:pt x="176" y="166"/>
                </a:lnTo>
                <a:close/>
                <a:moveTo>
                  <a:pt x="1374" y="143"/>
                </a:moveTo>
                <a:lnTo>
                  <a:pt x="1443" y="143"/>
                </a:lnTo>
                <a:lnTo>
                  <a:pt x="1443" y="124"/>
                </a:lnTo>
                <a:lnTo>
                  <a:pt x="1374" y="124"/>
                </a:lnTo>
                <a:lnTo>
                  <a:pt x="1374" y="143"/>
                </a:lnTo>
                <a:close/>
                <a:moveTo>
                  <a:pt x="1226" y="166"/>
                </a:moveTo>
                <a:lnTo>
                  <a:pt x="1294" y="166"/>
                </a:lnTo>
                <a:lnTo>
                  <a:pt x="1294" y="145"/>
                </a:lnTo>
                <a:lnTo>
                  <a:pt x="1226" y="145"/>
                </a:lnTo>
                <a:lnTo>
                  <a:pt x="1226" y="166"/>
                </a:lnTo>
                <a:close/>
                <a:moveTo>
                  <a:pt x="1300" y="121"/>
                </a:moveTo>
                <a:lnTo>
                  <a:pt x="1368" y="121"/>
                </a:lnTo>
                <a:lnTo>
                  <a:pt x="1368" y="102"/>
                </a:lnTo>
                <a:lnTo>
                  <a:pt x="1300" y="102"/>
                </a:lnTo>
                <a:lnTo>
                  <a:pt x="1300" y="121"/>
                </a:lnTo>
                <a:close/>
                <a:moveTo>
                  <a:pt x="1226" y="188"/>
                </a:moveTo>
                <a:lnTo>
                  <a:pt x="1294" y="188"/>
                </a:lnTo>
                <a:lnTo>
                  <a:pt x="1294" y="169"/>
                </a:lnTo>
                <a:lnTo>
                  <a:pt x="1226" y="169"/>
                </a:lnTo>
                <a:lnTo>
                  <a:pt x="1226" y="188"/>
                </a:lnTo>
                <a:close/>
                <a:moveTo>
                  <a:pt x="1226" y="121"/>
                </a:moveTo>
                <a:lnTo>
                  <a:pt x="1294" y="121"/>
                </a:lnTo>
                <a:lnTo>
                  <a:pt x="1294" y="102"/>
                </a:lnTo>
                <a:lnTo>
                  <a:pt x="1226" y="102"/>
                </a:lnTo>
                <a:lnTo>
                  <a:pt x="1226" y="121"/>
                </a:lnTo>
                <a:close/>
                <a:moveTo>
                  <a:pt x="1226" y="210"/>
                </a:moveTo>
                <a:lnTo>
                  <a:pt x="1294" y="210"/>
                </a:lnTo>
                <a:lnTo>
                  <a:pt x="1294" y="191"/>
                </a:lnTo>
                <a:lnTo>
                  <a:pt x="1226" y="191"/>
                </a:lnTo>
                <a:lnTo>
                  <a:pt x="1226" y="210"/>
                </a:lnTo>
                <a:close/>
                <a:moveTo>
                  <a:pt x="1300" y="99"/>
                </a:moveTo>
                <a:lnTo>
                  <a:pt x="1368" y="99"/>
                </a:lnTo>
                <a:lnTo>
                  <a:pt x="1368" y="79"/>
                </a:lnTo>
                <a:lnTo>
                  <a:pt x="1300" y="79"/>
                </a:lnTo>
                <a:lnTo>
                  <a:pt x="1300" y="99"/>
                </a:lnTo>
                <a:close/>
                <a:moveTo>
                  <a:pt x="1226" y="143"/>
                </a:moveTo>
                <a:lnTo>
                  <a:pt x="1294" y="143"/>
                </a:lnTo>
                <a:lnTo>
                  <a:pt x="1294" y="124"/>
                </a:lnTo>
                <a:lnTo>
                  <a:pt x="1226" y="124"/>
                </a:lnTo>
                <a:lnTo>
                  <a:pt x="1226" y="143"/>
                </a:lnTo>
                <a:close/>
                <a:moveTo>
                  <a:pt x="1151" y="143"/>
                </a:moveTo>
                <a:lnTo>
                  <a:pt x="1220" y="143"/>
                </a:lnTo>
                <a:lnTo>
                  <a:pt x="1220" y="124"/>
                </a:lnTo>
                <a:lnTo>
                  <a:pt x="1151" y="124"/>
                </a:lnTo>
                <a:lnTo>
                  <a:pt x="1151" y="143"/>
                </a:lnTo>
                <a:close/>
                <a:moveTo>
                  <a:pt x="1151" y="166"/>
                </a:moveTo>
                <a:lnTo>
                  <a:pt x="1220" y="166"/>
                </a:lnTo>
                <a:lnTo>
                  <a:pt x="1220" y="145"/>
                </a:lnTo>
                <a:lnTo>
                  <a:pt x="1151" y="145"/>
                </a:lnTo>
                <a:lnTo>
                  <a:pt x="1151" y="166"/>
                </a:lnTo>
                <a:close/>
                <a:moveTo>
                  <a:pt x="1151" y="188"/>
                </a:moveTo>
                <a:lnTo>
                  <a:pt x="1220" y="188"/>
                </a:lnTo>
                <a:lnTo>
                  <a:pt x="1220" y="169"/>
                </a:lnTo>
                <a:lnTo>
                  <a:pt x="1151" y="169"/>
                </a:lnTo>
                <a:lnTo>
                  <a:pt x="1151" y="188"/>
                </a:lnTo>
                <a:close/>
                <a:moveTo>
                  <a:pt x="1226" y="99"/>
                </a:moveTo>
                <a:lnTo>
                  <a:pt x="1294" y="99"/>
                </a:lnTo>
                <a:lnTo>
                  <a:pt x="1294" y="79"/>
                </a:lnTo>
                <a:lnTo>
                  <a:pt x="1226" y="79"/>
                </a:lnTo>
                <a:lnTo>
                  <a:pt x="1226" y="99"/>
                </a:lnTo>
                <a:close/>
                <a:moveTo>
                  <a:pt x="1151" y="121"/>
                </a:moveTo>
                <a:lnTo>
                  <a:pt x="1218" y="121"/>
                </a:lnTo>
                <a:lnTo>
                  <a:pt x="1218" y="102"/>
                </a:lnTo>
                <a:lnTo>
                  <a:pt x="1151" y="102"/>
                </a:lnTo>
                <a:lnTo>
                  <a:pt x="1151" y="121"/>
                </a:lnTo>
                <a:close/>
                <a:moveTo>
                  <a:pt x="1151" y="210"/>
                </a:moveTo>
                <a:lnTo>
                  <a:pt x="1220" y="210"/>
                </a:lnTo>
                <a:lnTo>
                  <a:pt x="1220" y="191"/>
                </a:lnTo>
                <a:lnTo>
                  <a:pt x="1151" y="191"/>
                </a:lnTo>
                <a:lnTo>
                  <a:pt x="1151" y="210"/>
                </a:lnTo>
                <a:close/>
                <a:moveTo>
                  <a:pt x="1449" y="166"/>
                </a:moveTo>
                <a:lnTo>
                  <a:pt x="1517" y="166"/>
                </a:lnTo>
                <a:lnTo>
                  <a:pt x="1517" y="145"/>
                </a:lnTo>
                <a:lnTo>
                  <a:pt x="1449" y="145"/>
                </a:lnTo>
                <a:lnTo>
                  <a:pt x="1449" y="166"/>
                </a:lnTo>
                <a:close/>
                <a:moveTo>
                  <a:pt x="1374" y="188"/>
                </a:moveTo>
                <a:lnTo>
                  <a:pt x="1443" y="188"/>
                </a:lnTo>
                <a:lnTo>
                  <a:pt x="1443" y="169"/>
                </a:lnTo>
                <a:lnTo>
                  <a:pt x="1374" y="169"/>
                </a:lnTo>
                <a:lnTo>
                  <a:pt x="1374" y="188"/>
                </a:lnTo>
                <a:close/>
                <a:moveTo>
                  <a:pt x="1449" y="121"/>
                </a:moveTo>
                <a:lnTo>
                  <a:pt x="1517" y="121"/>
                </a:lnTo>
                <a:lnTo>
                  <a:pt x="1517" y="102"/>
                </a:lnTo>
                <a:lnTo>
                  <a:pt x="1449" y="102"/>
                </a:lnTo>
                <a:lnTo>
                  <a:pt x="1449" y="121"/>
                </a:lnTo>
                <a:close/>
                <a:moveTo>
                  <a:pt x="1449" y="143"/>
                </a:moveTo>
                <a:lnTo>
                  <a:pt x="1517" y="143"/>
                </a:lnTo>
                <a:lnTo>
                  <a:pt x="1517" y="124"/>
                </a:lnTo>
                <a:lnTo>
                  <a:pt x="1449" y="124"/>
                </a:lnTo>
                <a:lnTo>
                  <a:pt x="1449" y="143"/>
                </a:lnTo>
                <a:close/>
                <a:moveTo>
                  <a:pt x="1542" y="294"/>
                </a:moveTo>
                <a:lnTo>
                  <a:pt x="19" y="294"/>
                </a:lnTo>
                <a:lnTo>
                  <a:pt x="19" y="294"/>
                </a:lnTo>
                <a:lnTo>
                  <a:pt x="26" y="303"/>
                </a:lnTo>
                <a:lnTo>
                  <a:pt x="35" y="313"/>
                </a:lnTo>
                <a:lnTo>
                  <a:pt x="48" y="320"/>
                </a:lnTo>
                <a:lnTo>
                  <a:pt x="57" y="324"/>
                </a:lnTo>
                <a:lnTo>
                  <a:pt x="66" y="327"/>
                </a:lnTo>
                <a:lnTo>
                  <a:pt x="66" y="327"/>
                </a:lnTo>
                <a:lnTo>
                  <a:pt x="86" y="333"/>
                </a:lnTo>
                <a:lnTo>
                  <a:pt x="109" y="338"/>
                </a:lnTo>
                <a:lnTo>
                  <a:pt x="159" y="346"/>
                </a:lnTo>
                <a:lnTo>
                  <a:pt x="216" y="355"/>
                </a:lnTo>
                <a:lnTo>
                  <a:pt x="1580" y="355"/>
                </a:lnTo>
                <a:lnTo>
                  <a:pt x="1580" y="355"/>
                </a:lnTo>
                <a:lnTo>
                  <a:pt x="1583" y="355"/>
                </a:lnTo>
                <a:lnTo>
                  <a:pt x="1585" y="354"/>
                </a:lnTo>
                <a:lnTo>
                  <a:pt x="1591" y="348"/>
                </a:lnTo>
                <a:lnTo>
                  <a:pt x="1594" y="340"/>
                </a:lnTo>
                <a:lnTo>
                  <a:pt x="1596" y="333"/>
                </a:lnTo>
                <a:lnTo>
                  <a:pt x="1596" y="333"/>
                </a:lnTo>
                <a:lnTo>
                  <a:pt x="1594" y="326"/>
                </a:lnTo>
                <a:lnTo>
                  <a:pt x="1591" y="322"/>
                </a:lnTo>
                <a:lnTo>
                  <a:pt x="1585" y="317"/>
                </a:lnTo>
                <a:lnTo>
                  <a:pt x="1580" y="317"/>
                </a:lnTo>
                <a:lnTo>
                  <a:pt x="1534" y="317"/>
                </a:lnTo>
                <a:lnTo>
                  <a:pt x="1534" y="317"/>
                </a:lnTo>
                <a:lnTo>
                  <a:pt x="1534" y="317"/>
                </a:lnTo>
                <a:lnTo>
                  <a:pt x="1532" y="316"/>
                </a:lnTo>
                <a:lnTo>
                  <a:pt x="1530" y="314"/>
                </a:lnTo>
                <a:lnTo>
                  <a:pt x="1529" y="313"/>
                </a:lnTo>
                <a:lnTo>
                  <a:pt x="1529" y="310"/>
                </a:lnTo>
                <a:lnTo>
                  <a:pt x="1529" y="310"/>
                </a:lnTo>
                <a:lnTo>
                  <a:pt x="1529" y="308"/>
                </a:lnTo>
                <a:lnTo>
                  <a:pt x="1542" y="294"/>
                </a:lnTo>
                <a:close/>
                <a:moveTo>
                  <a:pt x="0" y="226"/>
                </a:moveTo>
                <a:lnTo>
                  <a:pt x="12" y="285"/>
                </a:lnTo>
                <a:lnTo>
                  <a:pt x="1549" y="285"/>
                </a:lnTo>
                <a:lnTo>
                  <a:pt x="1618" y="205"/>
                </a:lnTo>
                <a:lnTo>
                  <a:pt x="1618" y="205"/>
                </a:lnTo>
                <a:lnTo>
                  <a:pt x="1619" y="204"/>
                </a:lnTo>
                <a:lnTo>
                  <a:pt x="1616" y="202"/>
                </a:lnTo>
                <a:lnTo>
                  <a:pt x="1532" y="202"/>
                </a:lnTo>
                <a:lnTo>
                  <a:pt x="1530" y="180"/>
                </a:lnTo>
                <a:lnTo>
                  <a:pt x="1517" y="183"/>
                </a:lnTo>
                <a:lnTo>
                  <a:pt x="1517" y="169"/>
                </a:lnTo>
                <a:lnTo>
                  <a:pt x="1449" y="169"/>
                </a:lnTo>
                <a:lnTo>
                  <a:pt x="1449" y="188"/>
                </a:lnTo>
                <a:lnTo>
                  <a:pt x="1492" y="188"/>
                </a:lnTo>
                <a:lnTo>
                  <a:pt x="1475" y="191"/>
                </a:lnTo>
                <a:lnTo>
                  <a:pt x="1449" y="191"/>
                </a:lnTo>
                <a:lnTo>
                  <a:pt x="1449" y="195"/>
                </a:lnTo>
                <a:lnTo>
                  <a:pt x="1443" y="196"/>
                </a:lnTo>
                <a:lnTo>
                  <a:pt x="1443" y="191"/>
                </a:lnTo>
                <a:lnTo>
                  <a:pt x="1374" y="191"/>
                </a:lnTo>
                <a:lnTo>
                  <a:pt x="1374" y="208"/>
                </a:lnTo>
                <a:lnTo>
                  <a:pt x="1368" y="210"/>
                </a:lnTo>
                <a:lnTo>
                  <a:pt x="1368" y="191"/>
                </a:lnTo>
                <a:lnTo>
                  <a:pt x="1300" y="191"/>
                </a:lnTo>
                <a:lnTo>
                  <a:pt x="1300" y="210"/>
                </a:lnTo>
                <a:lnTo>
                  <a:pt x="1368" y="210"/>
                </a:lnTo>
                <a:lnTo>
                  <a:pt x="1323" y="218"/>
                </a:lnTo>
                <a:lnTo>
                  <a:pt x="667" y="218"/>
                </a:lnTo>
                <a:lnTo>
                  <a:pt x="667" y="87"/>
                </a:lnTo>
                <a:lnTo>
                  <a:pt x="679" y="80"/>
                </a:lnTo>
                <a:lnTo>
                  <a:pt x="679" y="48"/>
                </a:lnTo>
                <a:lnTo>
                  <a:pt x="638" y="48"/>
                </a:lnTo>
                <a:lnTo>
                  <a:pt x="638" y="3"/>
                </a:lnTo>
                <a:lnTo>
                  <a:pt x="638" y="3"/>
                </a:lnTo>
                <a:lnTo>
                  <a:pt x="638" y="1"/>
                </a:lnTo>
                <a:lnTo>
                  <a:pt x="637" y="0"/>
                </a:lnTo>
                <a:lnTo>
                  <a:pt x="609" y="0"/>
                </a:lnTo>
                <a:lnTo>
                  <a:pt x="609" y="0"/>
                </a:lnTo>
                <a:lnTo>
                  <a:pt x="608" y="1"/>
                </a:lnTo>
                <a:lnTo>
                  <a:pt x="608" y="3"/>
                </a:lnTo>
                <a:lnTo>
                  <a:pt x="603" y="48"/>
                </a:lnTo>
                <a:lnTo>
                  <a:pt x="587" y="48"/>
                </a:lnTo>
                <a:lnTo>
                  <a:pt x="573" y="218"/>
                </a:lnTo>
                <a:lnTo>
                  <a:pt x="20" y="218"/>
                </a:lnTo>
                <a:lnTo>
                  <a:pt x="20" y="226"/>
                </a:lnTo>
                <a:lnTo>
                  <a:pt x="0" y="226"/>
                </a:lnTo>
                <a:close/>
                <a:moveTo>
                  <a:pt x="1374" y="166"/>
                </a:moveTo>
                <a:lnTo>
                  <a:pt x="1443" y="166"/>
                </a:lnTo>
                <a:lnTo>
                  <a:pt x="1443" y="145"/>
                </a:lnTo>
                <a:lnTo>
                  <a:pt x="1374" y="145"/>
                </a:lnTo>
                <a:lnTo>
                  <a:pt x="1374" y="166"/>
                </a:lnTo>
                <a:close/>
                <a:moveTo>
                  <a:pt x="1300" y="188"/>
                </a:moveTo>
                <a:lnTo>
                  <a:pt x="1368" y="188"/>
                </a:lnTo>
                <a:lnTo>
                  <a:pt x="1368" y="169"/>
                </a:lnTo>
                <a:lnTo>
                  <a:pt x="1300" y="169"/>
                </a:lnTo>
                <a:lnTo>
                  <a:pt x="1300" y="188"/>
                </a:lnTo>
                <a:close/>
                <a:moveTo>
                  <a:pt x="1300" y="166"/>
                </a:moveTo>
                <a:lnTo>
                  <a:pt x="1368" y="166"/>
                </a:lnTo>
                <a:lnTo>
                  <a:pt x="1368" y="145"/>
                </a:lnTo>
                <a:lnTo>
                  <a:pt x="1300" y="145"/>
                </a:lnTo>
                <a:lnTo>
                  <a:pt x="1300" y="166"/>
                </a:lnTo>
                <a:close/>
                <a:moveTo>
                  <a:pt x="1300" y="143"/>
                </a:moveTo>
                <a:lnTo>
                  <a:pt x="1368" y="143"/>
                </a:lnTo>
                <a:lnTo>
                  <a:pt x="1368" y="124"/>
                </a:lnTo>
                <a:lnTo>
                  <a:pt x="1300" y="124"/>
                </a:lnTo>
                <a:lnTo>
                  <a:pt x="1300" y="143"/>
                </a:lnTo>
                <a:close/>
                <a:moveTo>
                  <a:pt x="778" y="210"/>
                </a:moveTo>
                <a:lnTo>
                  <a:pt x="847" y="210"/>
                </a:lnTo>
                <a:lnTo>
                  <a:pt x="847" y="191"/>
                </a:lnTo>
                <a:lnTo>
                  <a:pt x="778" y="191"/>
                </a:lnTo>
                <a:lnTo>
                  <a:pt x="778" y="210"/>
                </a:lnTo>
                <a:close/>
                <a:moveTo>
                  <a:pt x="1374" y="121"/>
                </a:moveTo>
                <a:lnTo>
                  <a:pt x="1443" y="121"/>
                </a:lnTo>
                <a:lnTo>
                  <a:pt x="1443" y="102"/>
                </a:lnTo>
                <a:lnTo>
                  <a:pt x="1374" y="102"/>
                </a:lnTo>
                <a:lnTo>
                  <a:pt x="1374" y="121"/>
                </a:lnTo>
                <a:close/>
                <a:moveTo>
                  <a:pt x="1374" y="99"/>
                </a:moveTo>
                <a:lnTo>
                  <a:pt x="1443" y="99"/>
                </a:lnTo>
                <a:lnTo>
                  <a:pt x="1443" y="79"/>
                </a:lnTo>
                <a:lnTo>
                  <a:pt x="1374" y="79"/>
                </a:lnTo>
                <a:lnTo>
                  <a:pt x="1374" y="99"/>
                </a:lnTo>
                <a:close/>
                <a:moveTo>
                  <a:pt x="852" y="210"/>
                </a:moveTo>
                <a:lnTo>
                  <a:pt x="921" y="210"/>
                </a:lnTo>
                <a:lnTo>
                  <a:pt x="921" y="191"/>
                </a:lnTo>
                <a:lnTo>
                  <a:pt x="852" y="191"/>
                </a:lnTo>
                <a:lnTo>
                  <a:pt x="852" y="210"/>
                </a:lnTo>
                <a:close/>
                <a:moveTo>
                  <a:pt x="927" y="121"/>
                </a:moveTo>
                <a:lnTo>
                  <a:pt x="995" y="121"/>
                </a:lnTo>
                <a:lnTo>
                  <a:pt x="995" y="102"/>
                </a:lnTo>
                <a:lnTo>
                  <a:pt x="927" y="102"/>
                </a:lnTo>
                <a:lnTo>
                  <a:pt x="927" y="121"/>
                </a:lnTo>
                <a:close/>
                <a:moveTo>
                  <a:pt x="927" y="210"/>
                </a:moveTo>
                <a:lnTo>
                  <a:pt x="995" y="210"/>
                </a:lnTo>
                <a:lnTo>
                  <a:pt x="995" y="191"/>
                </a:lnTo>
                <a:lnTo>
                  <a:pt x="927" y="191"/>
                </a:lnTo>
                <a:lnTo>
                  <a:pt x="927" y="210"/>
                </a:lnTo>
                <a:close/>
                <a:moveTo>
                  <a:pt x="927" y="143"/>
                </a:moveTo>
                <a:lnTo>
                  <a:pt x="995" y="143"/>
                </a:lnTo>
                <a:lnTo>
                  <a:pt x="995" y="124"/>
                </a:lnTo>
                <a:lnTo>
                  <a:pt x="927" y="124"/>
                </a:lnTo>
                <a:lnTo>
                  <a:pt x="927" y="143"/>
                </a:lnTo>
                <a:close/>
                <a:moveTo>
                  <a:pt x="1151" y="99"/>
                </a:moveTo>
                <a:lnTo>
                  <a:pt x="1218" y="99"/>
                </a:lnTo>
                <a:lnTo>
                  <a:pt x="1218" y="79"/>
                </a:lnTo>
                <a:lnTo>
                  <a:pt x="1151" y="79"/>
                </a:lnTo>
                <a:lnTo>
                  <a:pt x="1151" y="99"/>
                </a:lnTo>
                <a:close/>
                <a:moveTo>
                  <a:pt x="927" y="166"/>
                </a:moveTo>
                <a:lnTo>
                  <a:pt x="995" y="166"/>
                </a:lnTo>
                <a:lnTo>
                  <a:pt x="995" y="145"/>
                </a:lnTo>
                <a:lnTo>
                  <a:pt x="927" y="145"/>
                </a:lnTo>
                <a:lnTo>
                  <a:pt x="927" y="166"/>
                </a:lnTo>
                <a:close/>
                <a:moveTo>
                  <a:pt x="927" y="99"/>
                </a:moveTo>
                <a:lnTo>
                  <a:pt x="995" y="99"/>
                </a:lnTo>
                <a:lnTo>
                  <a:pt x="995" y="79"/>
                </a:lnTo>
                <a:lnTo>
                  <a:pt x="927" y="79"/>
                </a:lnTo>
                <a:lnTo>
                  <a:pt x="927" y="99"/>
                </a:lnTo>
                <a:close/>
                <a:moveTo>
                  <a:pt x="852" y="99"/>
                </a:moveTo>
                <a:lnTo>
                  <a:pt x="921" y="99"/>
                </a:lnTo>
                <a:lnTo>
                  <a:pt x="921" y="79"/>
                </a:lnTo>
                <a:lnTo>
                  <a:pt x="852" y="79"/>
                </a:lnTo>
                <a:lnTo>
                  <a:pt x="852" y="99"/>
                </a:lnTo>
                <a:close/>
                <a:moveTo>
                  <a:pt x="852" y="188"/>
                </a:moveTo>
                <a:lnTo>
                  <a:pt x="921" y="188"/>
                </a:lnTo>
                <a:lnTo>
                  <a:pt x="921" y="169"/>
                </a:lnTo>
                <a:lnTo>
                  <a:pt x="852" y="169"/>
                </a:lnTo>
                <a:lnTo>
                  <a:pt x="852" y="188"/>
                </a:lnTo>
                <a:close/>
                <a:moveTo>
                  <a:pt x="852" y="121"/>
                </a:moveTo>
                <a:lnTo>
                  <a:pt x="921" y="121"/>
                </a:lnTo>
                <a:lnTo>
                  <a:pt x="921" y="102"/>
                </a:lnTo>
                <a:lnTo>
                  <a:pt x="852" y="102"/>
                </a:lnTo>
                <a:lnTo>
                  <a:pt x="852" y="121"/>
                </a:lnTo>
                <a:close/>
                <a:moveTo>
                  <a:pt x="852" y="143"/>
                </a:moveTo>
                <a:lnTo>
                  <a:pt x="921" y="143"/>
                </a:lnTo>
                <a:lnTo>
                  <a:pt x="921" y="124"/>
                </a:lnTo>
                <a:lnTo>
                  <a:pt x="852" y="124"/>
                </a:lnTo>
                <a:lnTo>
                  <a:pt x="852" y="143"/>
                </a:lnTo>
                <a:close/>
                <a:moveTo>
                  <a:pt x="852" y="166"/>
                </a:moveTo>
                <a:lnTo>
                  <a:pt x="921" y="166"/>
                </a:lnTo>
                <a:lnTo>
                  <a:pt x="921" y="145"/>
                </a:lnTo>
                <a:lnTo>
                  <a:pt x="852" y="145"/>
                </a:lnTo>
                <a:lnTo>
                  <a:pt x="852" y="166"/>
                </a:lnTo>
                <a:close/>
                <a:moveTo>
                  <a:pt x="927" y="188"/>
                </a:moveTo>
                <a:lnTo>
                  <a:pt x="995" y="188"/>
                </a:lnTo>
                <a:lnTo>
                  <a:pt x="995" y="169"/>
                </a:lnTo>
                <a:lnTo>
                  <a:pt x="927" y="169"/>
                </a:lnTo>
                <a:lnTo>
                  <a:pt x="927" y="188"/>
                </a:lnTo>
                <a:close/>
                <a:moveTo>
                  <a:pt x="1077" y="166"/>
                </a:moveTo>
                <a:lnTo>
                  <a:pt x="1144" y="166"/>
                </a:lnTo>
                <a:lnTo>
                  <a:pt x="1144" y="145"/>
                </a:lnTo>
                <a:lnTo>
                  <a:pt x="1077" y="145"/>
                </a:lnTo>
                <a:lnTo>
                  <a:pt x="1077" y="166"/>
                </a:lnTo>
                <a:close/>
                <a:moveTo>
                  <a:pt x="1077" y="143"/>
                </a:moveTo>
                <a:lnTo>
                  <a:pt x="1144" y="143"/>
                </a:lnTo>
                <a:lnTo>
                  <a:pt x="1144" y="124"/>
                </a:lnTo>
                <a:lnTo>
                  <a:pt x="1077" y="124"/>
                </a:lnTo>
                <a:lnTo>
                  <a:pt x="1077" y="143"/>
                </a:lnTo>
                <a:close/>
                <a:moveTo>
                  <a:pt x="1077" y="121"/>
                </a:moveTo>
                <a:lnTo>
                  <a:pt x="1144" y="121"/>
                </a:lnTo>
                <a:lnTo>
                  <a:pt x="1144" y="102"/>
                </a:lnTo>
                <a:lnTo>
                  <a:pt x="1077" y="102"/>
                </a:lnTo>
                <a:lnTo>
                  <a:pt x="1077" y="121"/>
                </a:lnTo>
                <a:close/>
                <a:moveTo>
                  <a:pt x="1077" y="210"/>
                </a:moveTo>
                <a:lnTo>
                  <a:pt x="1144" y="210"/>
                </a:lnTo>
                <a:lnTo>
                  <a:pt x="1144" y="191"/>
                </a:lnTo>
                <a:lnTo>
                  <a:pt x="1077" y="191"/>
                </a:lnTo>
                <a:lnTo>
                  <a:pt x="1077" y="210"/>
                </a:lnTo>
                <a:close/>
                <a:moveTo>
                  <a:pt x="1077" y="99"/>
                </a:moveTo>
                <a:lnTo>
                  <a:pt x="1144" y="99"/>
                </a:lnTo>
                <a:lnTo>
                  <a:pt x="1144" y="79"/>
                </a:lnTo>
                <a:lnTo>
                  <a:pt x="1077" y="79"/>
                </a:lnTo>
                <a:lnTo>
                  <a:pt x="1077" y="99"/>
                </a:lnTo>
                <a:close/>
                <a:moveTo>
                  <a:pt x="1077" y="188"/>
                </a:moveTo>
                <a:lnTo>
                  <a:pt x="1144" y="188"/>
                </a:lnTo>
                <a:lnTo>
                  <a:pt x="1144" y="169"/>
                </a:lnTo>
                <a:lnTo>
                  <a:pt x="1077" y="169"/>
                </a:lnTo>
                <a:lnTo>
                  <a:pt x="1077" y="188"/>
                </a:lnTo>
                <a:close/>
                <a:moveTo>
                  <a:pt x="1001" y="188"/>
                </a:moveTo>
                <a:lnTo>
                  <a:pt x="1070" y="188"/>
                </a:lnTo>
                <a:lnTo>
                  <a:pt x="1070" y="169"/>
                </a:lnTo>
                <a:lnTo>
                  <a:pt x="1001" y="169"/>
                </a:lnTo>
                <a:lnTo>
                  <a:pt x="1001" y="188"/>
                </a:lnTo>
                <a:close/>
                <a:moveTo>
                  <a:pt x="1001" y="210"/>
                </a:moveTo>
                <a:lnTo>
                  <a:pt x="1070" y="210"/>
                </a:lnTo>
                <a:lnTo>
                  <a:pt x="1070" y="191"/>
                </a:lnTo>
                <a:lnTo>
                  <a:pt x="1001" y="191"/>
                </a:lnTo>
                <a:lnTo>
                  <a:pt x="1001" y="210"/>
                </a:lnTo>
                <a:close/>
                <a:moveTo>
                  <a:pt x="1001" y="121"/>
                </a:moveTo>
                <a:lnTo>
                  <a:pt x="1070" y="121"/>
                </a:lnTo>
                <a:lnTo>
                  <a:pt x="1070" y="102"/>
                </a:lnTo>
                <a:lnTo>
                  <a:pt x="1001" y="102"/>
                </a:lnTo>
                <a:lnTo>
                  <a:pt x="1001" y="121"/>
                </a:lnTo>
                <a:close/>
                <a:moveTo>
                  <a:pt x="1001" y="143"/>
                </a:moveTo>
                <a:lnTo>
                  <a:pt x="1070" y="143"/>
                </a:lnTo>
                <a:lnTo>
                  <a:pt x="1070" y="124"/>
                </a:lnTo>
                <a:lnTo>
                  <a:pt x="1001" y="124"/>
                </a:lnTo>
                <a:lnTo>
                  <a:pt x="1001" y="143"/>
                </a:lnTo>
                <a:close/>
                <a:moveTo>
                  <a:pt x="1001" y="99"/>
                </a:moveTo>
                <a:lnTo>
                  <a:pt x="1070" y="99"/>
                </a:lnTo>
                <a:lnTo>
                  <a:pt x="1070" y="79"/>
                </a:lnTo>
                <a:lnTo>
                  <a:pt x="1001" y="79"/>
                </a:lnTo>
                <a:lnTo>
                  <a:pt x="1001" y="99"/>
                </a:lnTo>
                <a:close/>
                <a:moveTo>
                  <a:pt x="1001" y="166"/>
                </a:moveTo>
                <a:lnTo>
                  <a:pt x="1070" y="166"/>
                </a:lnTo>
                <a:lnTo>
                  <a:pt x="1070" y="145"/>
                </a:lnTo>
                <a:lnTo>
                  <a:pt x="1001" y="145"/>
                </a:lnTo>
                <a:lnTo>
                  <a:pt x="1001" y="166"/>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65" name="Freeform 5"/>
          <p:cNvSpPr>
            <a:spLocks noChangeAspect="1" noEditPoints="1"/>
          </p:cNvSpPr>
          <p:nvPr/>
        </p:nvSpPr>
        <p:spPr bwMode="auto">
          <a:xfrm>
            <a:off x="6973555" y="3271559"/>
            <a:ext cx="2093300" cy="459000"/>
          </a:xfrm>
          <a:custGeom>
            <a:avLst/>
            <a:gdLst/>
            <a:ahLst/>
            <a:cxnLst>
              <a:cxn ang="0">
                <a:pos x="399" y="188"/>
              </a:cxn>
              <a:cxn ang="0">
                <a:pos x="475" y="121"/>
              </a:cxn>
              <a:cxn ang="0">
                <a:pos x="399" y="121"/>
              </a:cxn>
              <a:cxn ang="0">
                <a:pos x="325" y="188"/>
              </a:cxn>
              <a:cxn ang="0">
                <a:pos x="399" y="99"/>
              </a:cxn>
              <a:cxn ang="0">
                <a:pos x="475" y="143"/>
              </a:cxn>
              <a:cxn ang="0">
                <a:pos x="704" y="188"/>
              </a:cxn>
              <a:cxn ang="0">
                <a:pos x="704" y="210"/>
              </a:cxn>
              <a:cxn ang="0">
                <a:pos x="778" y="143"/>
              </a:cxn>
              <a:cxn ang="0">
                <a:pos x="704" y="166"/>
              </a:cxn>
              <a:cxn ang="0">
                <a:pos x="475" y="166"/>
              </a:cxn>
              <a:cxn ang="0">
                <a:pos x="704" y="143"/>
              </a:cxn>
              <a:cxn ang="0">
                <a:pos x="28" y="210"/>
              </a:cxn>
              <a:cxn ang="0">
                <a:pos x="102" y="99"/>
              </a:cxn>
              <a:cxn ang="0">
                <a:pos x="778" y="188"/>
              </a:cxn>
              <a:cxn ang="0">
                <a:pos x="102" y="188"/>
              </a:cxn>
              <a:cxn ang="0">
                <a:pos x="28" y="121"/>
              </a:cxn>
              <a:cxn ang="0">
                <a:pos x="325" y="121"/>
              </a:cxn>
              <a:cxn ang="0">
                <a:pos x="28" y="143"/>
              </a:cxn>
              <a:cxn ang="0">
                <a:pos x="251" y="166"/>
              </a:cxn>
              <a:cxn ang="0">
                <a:pos x="251" y="143"/>
              </a:cxn>
              <a:cxn ang="0">
                <a:pos x="176" y="99"/>
              </a:cxn>
              <a:cxn ang="0">
                <a:pos x="251" y="121"/>
              </a:cxn>
              <a:cxn ang="0">
                <a:pos x="176" y="121"/>
              </a:cxn>
              <a:cxn ang="0">
                <a:pos x="176" y="188"/>
              </a:cxn>
              <a:cxn ang="0">
                <a:pos x="1374" y="143"/>
              </a:cxn>
              <a:cxn ang="0">
                <a:pos x="1300" y="121"/>
              </a:cxn>
              <a:cxn ang="0">
                <a:pos x="1226" y="121"/>
              </a:cxn>
              <a:cxn ang="0">
                <a:pos x="1300" y="99"/>
              </a:cxn>
              <a:cxn ang="0">
                <a:pos x="1151" y="143"/>
              </a:cxn>
              <a:cxn ang="0">
                <a:pos x="1151" y="188"/>
              </a:cxn>
              <a:cxn ang="0">
                <a:pos x="1151" y="121"/>
              </a:cxn>
              <a:cxn ang="0">
                <a:pos x="1449" y="166"/>
              </a:cxn>
              <a:cxn ang="0">
                <a:pos x="1449" y="121"/>
              </a:cxn>
              <a:cxn ang="0">
                <a:pos x="35" y="313"/>
              </a:cxn>
              <a:cxn ang="0">
                <a:pos x="1580" y="355"/>
              </a:cxn>
              <a:cxn ang="0">
                <a:pos x="1580" y="317"/>
              </a:cxn>
              <a:cxn ang="0">
                <a:pos x="1542" y="294"/>
              </a:cxn>
              <a:cxn ang="0">
                <a:pos x="1517" y="183"/>
              </a:cxn>
              <a:cxn ang="0">
                <a:pos x="1374" y="191"/>
              </a:cxn>
              <a:cxn ang="0">
                <a:pos x="679" y="80"/>
              </a:cxn>
              <a:cxn ang="0">
                <a:pos x="608" y="3"/>
              </a:cxn>
              <a:cxn ang="0">
                <a:pos x="1374" y="145"/>
              </a:cxn>
              <a:cxn ang="0">
                <a:pos x="1300" y="145"/>
              </a:cxn>
              <a:cxn ang="0">
                <a:pos x="778" y="191"/>
              </a:cxn>
              <a:cxn ang="0">
                <a:pos x="1374" y="79"/>
              </a:cxn>
              <a:cxn ang="0">
                <a:pos x="927" y="102"/>
              </a:cxn>
              <a:cxn ang="0">
                <a:pos x="927" y="124"/>
              </a:cxn>
              <a:cxn ang="0">
                <a:pos x="927" y="145"/>
              </a:cxn>
              <a:cxn ang="0">
                <a:pos x="852" y="79"/>
              </a:cxn>
              <a:cxn ang="0">
                <a:pos x="852" y="102"/>
              </a:cxn>
              <a:cxn ang="0">
                <a:pos x="852" y="145"/>
              </a:cxn>
              <a:cxn ang="0">
                <a:pos x="1077" y="145"/>
              </a:cxn>
              <a:cxn ang="0">
                <a:pos x="1077" y="102"/>
              </a:cxn>
              <a:cxn ang="0">
                <a:pos x="1077" y="79"/>
              </a:cxn>
              <a:cxn ang="0">
                <a:pos x="1001" y="169"/>
              </a:cxn>
              <a:cxn ang="0">
                <a:pos x="1001" y="102"/>
              </a:cxn>
              <a:cxn ang="0">
                <a:pos x="1001" y="79"/>
              </a:cxn>
            </a:cxnLst>
            <a:rect l="0" t="0" r="r" b="b"/>
            <a:pathLst>
              <a:path w="1619" h="355">
                <a:moveTo>
                  <a:pt x="399" y="210"/>
                </a:moveTo>
                <a:lnTo>
                  <a:pt x="468" y="210"/>
                </a:lnTo>
                <a:lnTo>
                  <a:pt x="468" y="191"/>
                </a:lnTo>
                <a:lnTo>
                  <a:pt x="399" y="191"/>
                </a:lnTo>
                <a:lnTo>
                  <a:pt x="399" y="210"/>
                </a:lnTo>
                <a:close/>
                <a:moveTo>
                  <a:pt x="399" y="188"/>
                </a:moveTo>
                <a:lnTo>
                  <a:pt x="468" y="188"/>
                </a:lnTo>
                <a:lnTo>
                  <a:pt x="468" y="169"/>
                </a:lnTo>
                <a:lnTo>
                  <a:pt x="399" y="169"/>
                </a:lnTo>
                <a:lnTo>
                  <a:pt x="399" y="188"/>
                </a:lnTo>
                <a:close/>
                <a:moveTo>
                  <a:pt x="325" y="143"/>
                </a:moveTo>
                <a:lnTo>
                  <a:pt x="393" y="143"/>
                </a:lnTo>
                <a:lnTo>
                  <a:pt x="393" y="124"/>
                </a:lnTo>
                <a:lnTo>
                  <a:pt x="325" y="124"/>
                </a:lnTo>
                <a:lnTo>
                  <a:pt x="325" y="143"/>
                </a:lnTo>
                <a:close/>
                <a:moveTo>
                  <a:pt x="475" y="121"/>
                </a:moveTo>
                <a:lnTo>
                  <a:pt x="542" y="121"/>
                </a:lnTo>
                <a:lnTo>
                  <a:pt x="542" y="102"/>
                </a:lnTo>
                <a:lnTo>
                  <a:pt x="475" y="102"/>
                </a:lnTo>
                <a:lnTo>
                  <a:pt x="475" y="121"/>
                </a:lnTo>
                <a:close/>
                <a:moveTo>
                  <a:pt x="475" y="99"/>
                </a:moveTo>
                <a:lnTo>
                  <a:pt x="542" y="99"/>
                </a:lnTo>
                <a:lnTo>
                  <a:pt x="542" y="79"/>
                </a:lnTo>
                <a:lnTo>
                  <a:pt x="475" y="79"/>
                </a:lnTo>
                <a:lnTo>
                  <a:pt x="475" y="99"/>
                </a:lnTo>
                <a:close/>
                <a:moveTo>
                  <a:pt x="399" y="121"/>
                </a:moveTo>
                <a:lnTo>
                  <a:pt x="468" y="121"/>
                </a:lnTo>
                <a:lnTo>
                  <a:pt x="468" y="102"/>
                </a:lnTo>
                <a:lnTo>
                  <a:pt x="399" y="102"/>
                </a:lnTo>
                <a:lnTo>
                  <a:pt x="399" y="121"/>
                </a:lnTo>
                <a:close/>
                <a:moveTo>
                  <a:pt x="325" y="210"/>
                </a:moveTo>
                <a:lnTo>
                  <a:pt x="393" y="210"/>
                </a:lnTo>
                <a:lnTo>
                  <a:pt x="393" y="191"/>
                </a:lnTo>
                <a:lnTo>
                  <a:pt x="325" y="191"/>
                </a:lnTo>
                <a:lnTo>
                  <a:pt x="325" y="210"/>
                </a:lnTo>
                <a:close/>
                <a:moveTo>
                  <a:pt x="325" y="188"/>
                </a:moveTo>
                <a:lnTo>
                  <a:pt x="393" y="188"/>
                </a:lnTo>
                <a:lnTo>
                  <a:pt x="393" y="169"/>
                </a:lnTo>
                <a:lnTo>
                  <a:pt x="325" y="169"/>
                </a:lnTo>
                <a:lnTo>
                  <a:pt x="325" y="188"/>
                </a:lnTo>
                <a:close/>
                <a:moveTo>
                  <a:pt x="325" y="166"/>
                </a:moveTo>
                <a:lnTo>
                  <a:pt x="393" y="166"/>
                </a:lnTo>
                <a:lnTo>
                  <a:pt x="393" y="145"/>
                </a:lnTo>
                <a:lnTo>
                  <a:pt x="325" y="145"/>
                </a:lnTo>
                <a:lnTo>
                  <a:pt x="325" y="166"/>
                </a:lnTo>
                <a:close/>
                <a:moveTo>
                  <a:pt x="399" y="99"/>
                </a:moveTo>
                <a:lnTo>
                  <a:pt x="468" y="99"/>
                </a:lnTo>
                <a:lnTo>
                  <a:pt x="468" y="79"/>
                </a:lnTo>
                <a:lnTo>
                  <a:pt x="399" y="79"/>
                </a:lnTo>
                <a:lnTo>
                  <a:pt x="399" y="99"/>
                </a:lnTo>
                <a:close/>
                <a:moveTo>
                  <a:pt x="399" y="143"/>
                </a:moveTo>
                <a:lnTo>
                  <a:pt x="468" y="143"/>
                </a:lnTo>
                <a:lnTo>
                  <a:pt x="468" y="124"/>
                </a:lnTo>
                <a:lnTo>
                  <a:pt x="399" y="124"/>
                </a:lnTo>
                <a:lnTo>
                  <a:pt x="399" y="143"/>
                </a:lnTo>
                <a:close/>
                <a:moveTo>
                  <a:pt x="475" y="143"/>
                </a:moveTo>
                <a:lnTo>
                  <a:pt x="542" y="143"/>
                </a:lnTo>
                <a:lnTo>
                  <a:pt x="542" y="124"/>
                </a:lnTo>
                <a:lnTo>
                  <a:pt x="475" y="124"/>
                </a:lnTo>
                <a:lnTo>
                  <a:pt x="475" y="143"/>
                </a:lnTo>
                <a:close/>
                <a:moveTo>
                  <a:pt x="399" y="166"/>
                </a:moveTo>
                <a:lnTo>
                  <a:pt x="468" y="166"/>
                </a:lnTo>
                <a:lnTo>
                  <a:pt x="468" y="145"/>
                </a:lnTo>
                <a:lnTo>
                  <a:pt x="399" y="145"/>
                </a:lnTo>
                <a:lnTo>
                  <a:pt x="399" y="166"/>
                </a:lnTo>
                <a:close/>
                <a:moveTo>
                  <a:pt x="704" y="188"/>
                </a:moveTo>
                <a:lnTo>
                  <a:pt x="771" y="188"/>
                </a:lnTo>
                <a:lnTo>
                  <a:pt x="771" y="169"/>
                </a:lnTo>
                <a:lnTo>
                  <a:pt x="704" y="169"/>
                </a:lnTo>
                <a:lnTo>
                  <a:pt x="704" y="188"/>
                </a:lnTo>
                <a:close/>
                <a:moveTo>
                  <a:pt x="778" y="99"/>
                </a:moveTo>
                <a:lnTo>
                  <a:pt x="847" y="99"/>
                </a:lnTo>
                <a:lnTo>
                  <a:pt x="847" y="79"/>
                </a:lnTo>
                <a:lnTo>
                  <a:pt x="778" y="79"/>
                </a:lnTo>
                <a:lnTo>
                  <a:pt x="778" y="99"/>
                </a:lnTo>
                <a:close/>
                <a:moveTo>
                  <a:pt x="704" y="210"/>
                </a:moveTo>
                <a:lnTo>
                  <a:pt x="771" y="210"/>
                </a:lnTo>
                <a:lnTo>
                  <a:pt x="771" y="191"/>
                </a:lnTo>
                <a:lnTo>
                  <a:pt x="704" y="191"/>
                </a:lnTo>
                <a:lnTo>
                  <a:pt x="704" y="210"/>
                </a:lnTo>
                <a:close/>
                <a:moveTo>
                  <a:pt x="778" y="121"/>
                </a:moveTo>
                <a:lnTo>
                  <a:pt x="847" y="121"/>
                </a:lnTo>
                <a:lnTo>
                  <a:pt x="847" y="102"/>
                </a:lnTo>
                <a:lnTo>
                  <a:pt x="778" y="102"/>
                </a:lnTo>
                <a:lnTo>
                  <a:pt x="778" y="121"/>
                </a:lnTo>
                <a:close/>
                <a:moveTo>
                  <a:pt x="778" y="143"/>
                </a:moveTo>
                <a:lnTo>
                  <a:pt x="847" y="143"/>
                </a:lnTo>
                <a:lnTo>
                  <a:pt x="847" y="124"/>
                </a:lnTo>
                <a:lnTo>
                  <a:pt x="778" y="124"/>
                </a:lnTo>
                <a:lnTo>
                  <a:pt x="778" y="143"/>
                </a:lnTo>
                <a:close/>
                <a:moveTo>
                  <a:pt x="778" y="166"/>
                </a:moveTo>
                <a:lnTo>
                  <a:pt x="847" y="166"/>
                </a:lnTo>
                <a:lnTo>
                  <a:pt x="847" y="145"/>
                </a:lnTo>
                <a:lnTo>
                  <a:pt x="778" y="145"/>
                </a:lnTo>
                <a:lnTo>
                  <a:pt x="778" y="166"/>
                </a:lnTo>
                <a:close/>
                <a:moveTo>
                  <a:pt x="704" y="166"/>
                </a:moveTo>
                <a:lnTo>
                  <a:pt x="771" y="166"/>
                </a:lnTo>
                <a:lnTo>
                  <a:pt x="771" y="145"/>
                </a:lnTo>
                <a:lnTo>
                  <a:pt x="704" y="145"/>
                </a:lnTo>
                <a:lnTo>
                  <a:pt x="704" y="166"/>
                </a:lnTo>
                <a:close/>
                <a:moveTo>
                  <a:pt x="475" y="210"/>
                </a:moveTo>
                <a:lnTo>
                  <a:pt x="542" y="210"/>
                </a:lnTo>
                <a:lnTo>
                  <a:pt x="542" y="191"/>
                </a:lnTo>
                <a:lnTo>
                  <a:pt x="475" y="191"/>
                </a:lnTo>
                <a:lnTo>
                  <a:pt x="475" y="210"/>
                </a:lnTo>
                <a:close/>
                <a:moveTo>
                  <a:pt x="475" y="166"/>
                </a:moveTo>
                <a:lnTo>
                  <a:pt x="542" y="166"/>
                </a:lnTo>
                <a:lnTo>
                  <a:pt x="542" y="145"/>
                </a:lnTo>
                <a:lnTo>
                  <a:pt x="475" y="145"/>
                </a:lnTo>
                <a:lnTo>
                  <a:pt x="475" y="166"/>
                </a:lnTo>
                <a:close/>
                <a:moveTo>
                  <a:pt x="475" y="188"/>
                </a:moveTo>
                <a:lnTo>
                  <a:pt x="542" y="188"/>
                </a:lnTo>
                <a:lnTo>
                  <a:pt x="542" y="169"/>
                </a:lnTo>
                <a:lnTo>
                  <a:pt x="475" y="169"/>
                </a:lnTo>
                <a:lnTo>
                  <a:pt x="475" y="188"/>
                </a:lnTo>
                <a:close/>
                <a:moveTo>
                  <a:pt x="704" y="143"/>
                </a:moveTo>
                <a:lnTo>
                  <a:pt x="771" y="143"/>
                </a:lnTo>
                <a:lnTo>
                  <a:pt x="771" y="124"/>
                </a:lnTo>
                <a:lnTo>
                  <a:pt x="704" y="124"/>
                </a:lnTo>
                <a:lnTo>
                  <a:pt x="704" y="143"/>
                </a:lnTo>
                <a:close/>
                <a:moveTo>
                  <a:pt x="704" y="121"/>
                </a:moveTo>
                <a:lnTo>
                  <a:pt x="771" y="121"/>
                </a:lnTo>
                <a:lnTo>
                  <a:pt x="771" y="102"/>
                </a:lnTo>
                <a:lnTo>
                  <a:pt x="704" y="102"/>
                </a:lnTo>
                <a:lnTo>
                  <a:pt x="704" y="121"/>
                </a:lnTo>
                <a:close/>
                <a:moveTo>
                  <a:pt x="28" y="210"/>
                </a:moveTo>
                <a:lnTo>
                  <a:pt x="96" y="210"/>
                </a:lnTo>
                <a:lnTo>
                  <a:pt x="96" y="191"/>
                </a:lnTo>
                <a:lnTo>
                  <a:pt x="28" y="191"/>
                </a:lnTo>
                <a:lnTo>
                  <a:pt x="28" y="210"/>
                </a:lnTo>
                <a:close/>
                <a:moveTo>
                  <a:pt x="102" y="121"/>
                </a:moveTo>
                <a:lnTo>
                  <a:pt x="170" y="121"/>
                </a:lnTo>
                <a:lnTo>
                  <a:pt x="170" y="102"/>
                </a:lnTo>
                <a:lnTo>
                  <a:pt x="102" y="102"/>
                </a:lnTo>
                <a:lnTo>
                  <a:pt x="102" y="121"/>
                </a:lnTo>
                <a:close/>
                <a:moveTo>
                  <a:pt x="102" y="99"/>
                </a:moveTo>
                <a:lnTo>
                  <a:pt x="170" y="99"/>
                </a:lnTo>
                <a:lnTo>
                  <a:pt x="170" y="79"/>
                </a:lnTo>
                <a:lnTo>
                  <a:pt x="102" y="79"/>
                </a:lnTo>
                <a:lnTo>
                  <a:pt x="102" y="99"/>
                </a:lnTo>
                <a:close/>
                <a:moveTo>
                  <a:pt x="102" y="143"/>
                </a:moveTo>
                <a:lnTo>
                  <a:pt x="170" y="143"/>
                </a:lnTo>
                <a:lnTo>
                  <a:pt x="170" y="124"/>
                </a:lnTo>
                <a:lnTo>
                  <a:pt x="102" y="124"/>
                </a:lnTo>
                <a:lnTo>
                  <a:pt x="102" y="143"/>
                </a:lnTo>
                <a:close/>
                <a:moveTo>
                  <a:pt x="778" y="188"/>
                </a:moveTo>
                <a:lnTo>
                  <a:pt x="847" y="188"/>
                </a:lnTo>
                <a:lnTo>
                  <a:pt x="847" y="169"/>
                </a:lnTo>
                <a:lnTo>
                  <a:pt x="778" y="169"/>
                </a:lnTo>
                <a:lnTo>
                  <a:pt x="778" y="188"/>
                </a:lnTo>
                <a:close/>
                <a:moveTo>
                  <a:pt x="102" y="166"/>
                </a:moveTo>
                <a:lnTo>
                  <a:pt x="170" y="166"/>
                </a:lnTo>
                <a:lnTo>
                  <a:pt x="170" y="145"/>
                </a:lnTo>
                <a:lnTo>
                  <a:pt x="102" y="145"/>
                </a:lnTo>
                <a:lnTo>
                  <a:pt x="102" y="166"/>
                </a:lnTo>
                <a:close/>
                <a:moveTo>
                  <a:pt x="102" y="188"/>
                </a:moveTo>
                <a:lnTo>
                  <a:pt x="170" y="188"/>
                </a:lnTo>
                <a:lnTo>
                  <a:pt x="170" y="169"/>
                </a:lnTo>
                <a:lnTo>
                  <a:pt x="102" y="169"/>
                </a:lnTo>
                <a:lnTo>
                  <a:pt x="102" y="188"/>
                </a:lnTo>
                <a:close/>
                <a:moveTo>
                  <a:pt x="102" y="210"/>
                </a:moveTo>
                <a:lnTo>
                  <a:pt x="170" y="210"/>
                </a:lnTo>
                <a:lnTo>
                  <a:pt x="170" y="191"/>
                </a:lnTo>
                <a:lnTo>
                  <a:pt x="102" y="191"/>
                </a:lnTo>
                <a:lnTo>
                  <a:pt x="102" y="210"/>
                </a:lnTo>
                <a:close/>
                <a:moveTo>
                  <a:pt x="28" y="121"/>
                </a:moveTo>
                <a:lnTo>
                  <a:pt x="96" y="121"/>
                </a:lnTo>
                <a:lnTo>
                  <a:pt x="96" y="102"/>
                </a:lnTo>
                <a:lnTo>
                  <a:pt x="28" y="102"/>
                </a:lnTo>
                <a:lnTo>
                  <a:pt x="28" y="121"/>
                </a:lnTo>
                <a:close/>
                <a:moveTo>
                  <a:pt x="28" y="99"/>
                </a:moveTo>
                <a:lnTo>
                  <a:pt x="96" y="99"/>
                </a:lnTo>
                <a:lnTo>
                  <a:pt x="96" y="79"/>
                </a:lnTo>
                <a:lnTo>
                  <a:pt x="28" y="79"/>
                </a:lnTo>
                <a:lnTo>
                  <a:pt x="28" y="99"/>
                </a:lnTo>
                <a:close/>
                <a:moveTo>
                  <a:pt x="325" y="121"/>
                </a:moveTo>
                <a:lnTo>
                  <a:pt x="393" y="121"/>
                </a:lnTo>
                <a:lnTo>
                  <a:pt x="393" y="102"/>
                </a:lnTo>
                <a:lnTo>
                  <a:pt x="325" y="102"/>
                </a:lnTo>
                <a:lnTo>
                  <a:pt x="325" y="121"/>
                </a:lnTo>
                <a:close/>
                <a:moveTo>
                  <a:pt x="28" y="188"/>
                </a:moveTo>
                <a:lnTo>
                  <a:pt x="96" y="188"/>
                </a:lnTo>
                <a:lnTo>
                  <a:pt x="96" y="169"/>
                </a:lnTo>
                <a:lnTo>
                  <a:pt x="28" y="169"/>
                </a:lnTo>
                <a:lnTo>
                  <a:pt x="28" y="188"/>
                </a:lnTo>
                <a:close/>
                <a:moveTo>
                  <a:pt x="28" y="143"/>
                </a:moveTo>
                <a:lnTo>
                  <a:pt x="96" y="143"/>
                </a:lnTo>
                <a:lnTo>
                  <a:pt x="96" y="124"/>
                </a:lnTo>
                <a:lnTo>
                  <a:pt x="28" y="124"/>
                </a:lnTo>
                <a:lnTo>
                  <a:pt x="28" y="143"/>
                </a:lnTo>
                <a:close/>
                <a:moveTo>
                  <a:pt x="28" y="166"/>
                </a:moveTo>
                <a:lnTo>
                  <a:pt x="96" y="166"/>
                </a:lnTo>
                <a:lnTo>
                  <a:pt x="96" y="145"/>
                </a:lnTo>
                <a:lnTo>
                  <a:pt x="28" y="145"/>
                </a:lnTo>
                <a:lnTo>
                  <a:pt x="28" y="166"/>
                </a:lnTo>
                <a:close/>
                <a:moveTo>
                  <a:pt x="251" y="166"/>
                </a:moveTo>
                <a:lnTo>
                  <a:pt x="319" y="166"/>
                </a:lnTo>
                <a:lnTo>
                  <a:pt x="319" y="145"/>
                </a:lnTo>
                <a:lnTo>
                  <a:pt x="251" y="145"/>
                </a:lnTo>
                <a:lnTo>
                  <a:pt x="251" y="166"/>
                </a:lnTo>
                <a:close/>
                <a:moveTo>
                  <a:pt x="251" y="188"/>
                </a:moveTo>
                <a:lnTo>
                  <a:pt x="319" y="188"/>
                </a:lnTo>
                <a:lnTo>
                  <a:pt x="319" y="169"/>
                </a:lnTo>
                <a:lnTo>
                  <a:pt x="251" y="169"/>
                </a:lnTo>
                <a:lnTo>
                  <a:pt x="251" y="188"/>
                </a:lnTo>
                <a:close/>
                <a:moveTo>
                  <a:pt x="251" y="143"/>
                </a:moveTo>
                <a:lnTo>
                  <a:pt x="319" y="143"/>
                </a:lnTo>
                <a:lnTo>
                  <a:pt x="319" y="124"/>
                </a:lnTo>
                <a:lnTo>
                  <a:pt x="251" y="124"/>
                </a:lnTo>
                <a:lnTo>
                  <a:pt x="251" y="143"/>
                </a:lnTo>
                <a:close/>
                <a:moveTo>
                  <a:pt x="325" y="99"/>
                </a:moveTo>
                <a:lnTo>
                  <a:pt x="393" y="99"/>
                </a:lnTo>
                <a:lnTo>
                  <a:pt x="393" y="79"/>
                </a:lnTo>
                <a:lnTo>
                  <a:pt x="325" y="79"/>
                </a:lnTo>
                <a:lnTo>
                  <a:pt x="325" y="99"/>
                </a:lnTo>
                <a:close/>
                <a:moveTo>
                  <a:pt x="176" y="99"/>
                </a:moveTo>
                <a:lnTo>
                  <a:pt x="245" y="99"/>
                </a:lnTo>
                <a:lnTo>
                  <a:pt x="245" y="79"/>
                </a:lnTo>
                <a:lnTo>
                  <a:pt x="176" y="79"/>
                </a:lnTo>
                <a:lnTo>
                  <a:pt x="176" y="99"/>
                </a:lnTo>
                <a:close/>
                <a:moveTo>
                  <a:pt x="251" y="210"/>
                </a:moveTo>
                <a:lnTo>
                  <a:pt x="319" y="210"/>
                </a:lnTo>
                <a:lnTo>
                  <a:pt x="319" y="191"/>
                </a:lnTo>
                <a:lnTo>
                  <a:pt x="251" y="191"/>
                </a:lnTo>
                <a:lnTo>
                  <a:pt x="251" y="210"/>
                </a:lnTo>
                <a:close/>
                <a:moveTo>
                  <a:pt x="251" y="121"/>
                </a:moveTo>
                <a:lnTo>
                  <a:pt x="319" y="121"/>
                </a:lnTo>
                <a:lnTo>
                  <a:pt x="319" y="102"/>
                </a:lnTo>
                <a:lnTo>
                  <a:pt x="251" y="102"/>
                </a:lnTo>
                <a:lnTo>
                  <a:pt x="251" y="121"/>
                </a:lnTo>
                <a:close/>
                <a:moveTo>
                  <a:pt x="176" y="210"/>
                </a:moveTo>
                <a:lnTo>
                  <a:pt x="245" y="210"/>
                </a:lnTo>
                <a:lnTo>
                  <a:pt x="245" y="191"/>
                </a:lnTo>
                <a:lnTo>
                  <a:pt x="176" y="191"/>
                </a:lnTo>
                <a:lnTo>
                  <a:pt x="176" y="210"/>
                </a:lnTo>
                <a:close/>
                <a:moveTo>
                  <a:pt x="176" y="121"/>
                </a:moveTo>
                <a:lnTo>
                  <a:pt x="245" y="121"/>
                </a:lnTo>
                <a:lnTo>
                  <a:pt x="245" y="102"/>
                </a:lnTo>
                <a:lnTo>
                  <a:pt x="176" y="102"/>
                </a:lnTo>
                <a:lnTo>
                  <a:pt x="176" y="121"/>
                </a:lnTo>
                <a:close/>
                <a:moveTo>
                  <a:pt x="176" y="143"/>
                </a:moveTo>
                <a:lnTo>
                  <a:pt x="245" y="143"/>
                </a:lnTo>
                <a:lnTo>
                  <a:pt x="245" y="124"/>
                </a:lnTo>
                <a:lnTo>
                  <a:pt x="176" y="124"/>
                </a:lnTo>
                <a:lnTo>
                  <a:pt x="176" y="143"/>
                </a:lnTo>
                <a:close/>
                <a:moveTo>
                  <a:pt x="176" y="188"/>
                </a:moveTo>
                <a:lnTo>
                  <a:pt x="245" y="188"/>
                </a:lnTo>
                <a:lnTo>
                  <a:pt x="245" y="169"/>
                </a:lnTo>
                <a:lnTo>
                  <a:pt x="176" y="169"/>
                </a:lnTo>
                <a:lnTo>
                  <a:pt x="176" y="188"/>
                </a:lnTo>
                <a:close/>
                <a:moveTo>
                  <a:pt x="176" y="166"/>
                </a:moveTo>
                <a:lnTo>
                  <a:pt x="245" y="166"/>
                </a:lnTo>
                <a:lnTo>
                  <a:pt x="245" y="145"/>
                </a:lnTo>
                <a:lnTo>
                  <a:pt x="176" y="145"/>
                </a:lnTo>
                <a:lnTo>
                  <a:pt x="176" y="166"/>
                </a:lnTo>
                <a:close/>
                <a:moveTo>
                  <a:pt x="1374" y="143"/>
                </a:moveTo>
                <a:lnTo>
                  <a:pt x="1443" y="143"/>
                </a:lnTo>
                <a:lnTo>
                  <a:pt x="1443" y="124"/>
                </a:lnTo>
                <a:lnTo>
                  <a:pt x="1374" y="124"/>
                </a:lnTo>
                <a:lnTo>
                  <a:pt x="1374" y="143"/>
                </a:lnTo>
                <a:close/>
                <a:moveTo>
                  <a:pt x="1226" y="166"/>
                </a:moveTo>
                <a:lnTo>
                  <a:pt x="1294" y="166"/>
                </a:lnTo>
                <a:lnTo>
                  <a:pt x="1294" y="145"/>
                </a:lnTo>
                <a:lnTo>
                  <a:pt x="1226" y="145"/>
                </a:lnTo>
                <a:lnTo>
                  <a:pt x="1226" y="166"/>
                </a:lnTo>
                <a:close/>
                <a:moveTo>
                  <a:pt x="1300" y="121"/>
                </a:moveTo>
                <a:lnTo>
                  <a:pt x="1368" y="121"/>
                </a:lnTo>
                <a:lnTo>
                  <a:pt x="1368" y="102"/>
                </a:lnTo>
                <a:lnTo>
                  <a:pt x="1300" y="102"/>
                </a:lnTo>
                <a:lnTo>
                  <a:pt x="1300" y="121"/>
                </a:lnTo>
                <a:close/>
                <a:moveTo>
                  <a:pt x="1226" y="188"/>
                </a:moveTo>
                <a:lnTo>
                  <a:pt x="1294" y="188"/>
                </a:lnTo>
                <a:lnTo>
                  <a:pt x="1294" y="169"/>
                </a:lnTo>
                <a:lnTo>
                  <a:pt x="1226" y="169"/>
                </a:lnTo>
                <a:lnTo>
                  <a:pt x="1226" y="188"/>
                </a:lnTo>
                <a:close/>
                <a:moveTo>
                  <a:pt x="1226" y="121"/>
                </a:moveTo>
                <a:lnTo>
                  <a:pt x="1294" y="121"/>
                </a:lnTo>
                <a:lnTo>
                  <a:pt x="1294" y="102"/>
                </a:lnTo>
                <a:lnTo>
                  <a:pt x="1226" y="102"/>
                </a:lnTo>
                <a:lnTo>
                  <a:pt x="1226" y="121"/>
                </a:lnTo>
                <a:close/>
                <a:moveTo>
                  <a:pt x="1226" y="210"/>
                </a:moveTo>
                <a:lnTo>
                  <a:pt x="1294" y="210"/>
                </a:lnTo>
                <a:lnTo>
                  <a:pt x="1294" y="191"/>
                </a:lnTo>
                <a:lnTo>
                  <a:pt x="1226" y="191"/>
                </a:lnTo>
                <a:lnTo>
                  <a:pt x="1226" y="210"/>
                </a:lnTo>
                <a:close/>
                <a:moveTo>
                  <a:pt x="1300" y="99"/>
                </a:moveTo>
                <a:lnTo>
                  <a:pt x="1368" y="99"/>
                </a:lnTo>
                <a:lnTo>
                  <a:pt x="1368" y="79"/>
                </a:lnTo>
                <a:lnTo>
                  <a:pt x="1300" y="79"/>
                </a:lnTo>
                <a:lnTo>
                  <a:pt x="1300" y="99"/>
                </a:lnTo>
                <a:close/>
                <a:moveTo>
                  <a:pt x="1226" y="143"/>
                </a:moveTo>
                <a:lnTo>
                  <a:pt x="1294" y="143"/>
                </a:lnTo>
                <a:lnTo>
                  <a:pt x="1294" y="124"/>
                </a:lnTo>
                <a:lnTo>
                  <a:pt x="1226" y="124"/>
                </a:lnTo>
                <a:lnTo>
                  <a:pt x="1226" y="143"/>
                </a:lnTo>
                <a:close/>
                <a:moveTo>
                  <a:pt x="1151" y="143"/>
                </a:moveTo>
                <a:lnTo>
                  <a:pt x="1220" y="143"/>
                </a:lnTo>
                <a:lnTo>
                  <a:pt x="1220" y="124"/>
                </a:lnTo>
                <a:lnTo>
                  <a:pt x="1151" y="124"/>
                </a:lnTo>
                <a:lnTo>
                  <a:pt x="1151" y="143"/>
                </a:lnTo>
                <a:close/>
                <a:moveTo>
                  <a:pt x="1151" y="166"/>
                </a:moveTo>
                <a:lnTo>
                  <a:pt x="1220" y="166"/>
                </a:lnTo>
                <a:lnTo>
                  <a:pt x="1220" y="145"/>
                </a:lnTo>
                <a:lnTo>
                  <a:pt x="1151" y="145"/>
                </a:lnTo>
                <a:lnTo>
                  <a:pt x="1151" y="166"/>
                </a:lnTo>
                <a:close/>
                <a:moveTo>
                  <a:pt x="1151" y="188"/>
                </a:moveTo>
                <a:lnTo>
                  <a:pt x="1220" y="188"/>
                </a:lnTo>
                <a:lnTo>
                  <a:pt x="1220" y="169"/>
                </a:lnTo>
                <a:lnTo>
                  <a:pt x="1151" y="169"/>
                </a:lnTo>
                <a:lnTo>
                  <a:pt x="1151" y="188"/>
                </a:lnTo>
                <a:close/>
                <a:moveTo>
                  <a:pt x="1226" y="99"/>
                </a:moveTo>
                <a:lnTo>
                  <a:pt x="1294" y="99"/>
                </a:lnTo>
                <a:lnTo>
                  <a:pt x="1294" y="79"/>
                </a:lnTo>
                <a:lnTo>
                  <a:pt x="1226" y="79"/>
                </a:lnTo>
                <a:lnTo>
                  <a:pt x="1226" y="99"/>
                </a:lnTo>
                <a:close/>
                <a:moveTo>
                  <a:pt x="1151" y="121"/>
                </a:moveTo>
                <a:lnTo>
                  <a:pt x="1218" y="121"/>
                </a:lnTo>
                <a:lnTo>
                  <a:pt x="1218" y="102"/>
                </a:lnTo>
                <a:lnTo>
                  <a:pt x="1151" y="102"/>
                </a:lnTo>
                <a:lnTo>
                  <a:pt x="1151" y="121"/>
                </a:lnTo>
                <a:close/>
                <a:moveTo>
                  <a:pt x="1151" y="210"/>
                </a:moveTo>
                <a:lnTo>
                  <a:pt x="1220" y="210"/>
                </a:lnTo>
                <a:lnTo>
                  <a:pt x="1220" y="191"/>
                </a:lnTo>
                <a:lnTo>
                  <a:pt x="1151" y="191"/>
                </a:lnTo>
                <a:lnTo>
                  <a:pt x="1151" y="210"/>
                </a:lnTo>
                <a:close/>
                <a:moveTo>
                  <a:pt x="1449" y="166"/>
                </a:moveTo>
                <a:lnTo>
                  <a:pt x="1517" y="166"/>
                </a:lnTo>
                <a:lnTo>
                  <a:pt x="1517" y="145"/>
                </a:lnTo>
                <a:lnTo>
                  <a:pt x="1449" y="145"/>
                </a:lnTo>
                <a:lnTo>
                  <a:pt x="1449" y="166"/>
                </a:lnTo>
                <a:close/>
                <a:moveTo>
                  <a:pt x="1374" y="188"/>
                </a:moveTo>
                <a:lnTo>
                  <a:pt x="1443" y="188"/>
                </a:lnTo>
                <a:lnTo>
                  <a:pt x="1443" y="169"/>
                </a:lnTo>
                <a:lnTo>
                  <a:pt x="1374" y="169"/>
                </a:lnTo>
                <a:lnTo>
                  <a:pt x="1374" y="188"/>
                </a:lnTo>
                <a:close/>
                <a:moveTo>
                  <a:pt x="1449" y="121"/>
                </a:moveTo>
                <a:lnTo>
                  <a:pt x="1517" y="121"/>
                </a:lnTo>
                <a:lnTo>
                  <a:pt x="1517" y="102"/>
                </a:lnTo>
                <a:lnTo>
                  <a:pt x="1449" y="102"/>
                </a:lnTo>
                <a:lnTo>
                  <a:pt x="1449" y="121"/>
                </a:lnTo>
                <a:close/>
                <a:moveTo>
                  <a:pt x="1449" y="143"/>
                </a:moveTo>
                <a:lnTo>
                  <a:pt x="1517" y="143"/>
                </a:lnTo>
                <a:lnTo>
                  <a:pt x="1517" y="124"/>
                </a:lnTo>
                <a:lnTo>
                  <a:pt x="1449" y="124"/>
                </a:lnTo>
                <a:lnTo>
                  <a:pt x="1449" y="143"/>
                </a:lnTo>
                <a:close/>
                <a:moveTo>
                  <a:pt x="1542" y="294"/>
                </a:moveTo>
                <a:lnTo>
                  <a:pt x="19" y="294"/>
                </a:lnTo>
                <a:lnTo>
                  <a:pt x="19" y="294"/>
                </a:lnTo>
                <a:lnTo>
                  <a:pt x="26" y="303"/>
                </a:lnTo>
                <a:lnTo>
                  <a:pt x="35" y="313"/>
                </a:lnTo>
                <a:lnTo>
                  <a:pt x="48" y="320"/>
                </a:lnTo>
                <a:lnTo>
                  <a:pt x="57" y="324"/>
                </a:lnTo>
                <a:lnTo>
                  <a:pt x="66" y="327"/>
                </a:lnTo>
                <a:lnTo>
                  <a:pt x="66" y="327"/>
                </a:lnTo>
                <a:lnTo>
                  <a:pt x="86" y="333"/>
                </a:lnTo>
                <a:lnTo>
                  <a:pt x="109" y="338"/>
                </a:lnTo>
                <a:lnTo>
                  <a:pt x="159" y="346"/>
                </a:lnTo>
                <a:lnTo>
                  <a:pt x="216" y="355"/>
                </a:lnTo>
                <a:lnTo>
                  <a:pt x="1580" y="355"/>
                </a:lnTo>
                <a:lnTo>
                  <a:pt x="1580" y="355"/>
                </a:lnTo>
                <a:lnTo>
                  <a:pt x="1583" y="355"/>
                </a:lnTo>
                <a:lnTo>
                  <a:pt x="1585" y="354"/>
                </a:lnTo>
                <a:lnTo>
                  <a:pt x="1591" y="348"/>
                </a:lnTo>
                <a:lnTo>
                  <a:pt x="1594" y="340"/>
                </a:lnTo>
                <a:lnTo>
                  <a:pt x="1596" y="333"/>
                </a:lnTo>
                <a:lnTo>
                  <a:pt x="1596" y="333"/>
                </a:lnTo>
                <a:lnTo>
                  <a:pt x="1594" y="326"/>
                </a:lnTo>
                <a:lnTo>
                  <a:pt x="1591" y="322"/>
                </a:lnTo>
                <a:lnTo>
                  <a:pt x="1585" y="317"/>
                </a:lnTo>
                <a:lnTo>
                  <a:pt x="1580" y="317"/>
                </a:lnTo>
                <a:lnTo>
                  <a:pt x="1534" y="317"/>
                </a:lnTo>
                <a:lnTo>
                  <a:pt x="1534" y="317"/>
                </a:lnTo>
                <a:lnTo>
                  <a:pt x="1534" y="317"/>
                </a:lnTo>
                <a:lnTo>
                  <a:pt x="1532" y="316"/>
                </a:lnTo>
                <a:lnTo>
                  <a:pt x="1530" y="314"/>
                </a:lnTo>
                <a:lnTo>
                  <a:pt x="1529" y="313"/>
                </a:lnTo>
                <a:lnTo>
                  <a:pt x="1529" y="310"/>
                </a:lnTo>
                <a:lnTo>
                  <a:pt x="1529" y="310"/>
                </a:lnTo>
                <a:lnTo>
                  <a:pt x="1529" y="308"/>
                </a:lnTo>
                <a:lnTo>
                  <a:pt x="1542" y="294"/>
                </a:lnTo>
                <a:close/>
                <a:moveTo>
                  <a:pt x="0" y="226"/>
                </a:moveTo>
                <a:lnTo>
                  <a:pt x="12" y="285"/>
                </a:lnTo>
                <a:lnTo>
                  <a:pt x="1549" y="285"/>
                </a:lnTo>
                <a:lnTo>
                  <a:pt x="1618" y="205"/>
                </a:lnTo>
                <a:lnTo>
                  <a:pt x="1618" y="205"/>
                </a:lnTo>
                <a:lnTo>
                  <a:pt x="1619" y="204"/>
                </a:lnTo>
                <a:lnTo>
                  <a:pt x="1616" y="202"/>
                </a:lnTo>
                <a:lnTo>
                  <a:pt x="1532" y="202"/>
                </a:lnTo>
                <a:lnTo>
                  <a:pt x="1530" y="180"/>
                </a:lnTo>
                <a:lnTo>
                  <a:pt x="1517" y="183"/>
                </a:lnTo>
                <a:lnTo>
                  <a:pt x="1517" y="169"/>
                </a:lnTo>
                <a:lnTo>
                  <a:pt x="1449" y="169"/>
                </a:lnTo>
                <a:lnTo>
                  <a:pt x="1449" y="188"/>
                </a:lnTo>
                <a:lnTo>
                  <a:pt x="1492" y="188"/>
                </a:lnTo>
                <a:lnTo>
                  <a:pt x="1475" y="191"/>
                </a:lnTo>
                <a:lnTo>
                  <a:pt x="1449" y="191"/>
                </a:lnTo>
                <a:lnTo>
                  <a:pt x="1449" y="195"/>
                </a:lnTo>
                <a:lnTo>
                  <a:pt x="1443" y="196"/>
                </a:lnTo>
                <a:lnTo>
                  <a:pt x="1443" y="191"/>
                </a:lnTo>
                <a:lnTo>
                  <a:pt x="1374" y="191"/>
                </a:lnTo>
                <a:lnTo>
                  <a:pt x="1374" y="208"/>
                </a:lnTo>
                <a:lnTo>
                  <a:pt x="1368" y="210"/>
                </a:lnTo>
                <a:lnTo>
                  <a:pt x="1368" y="191"/>
                </a:lnTo>
                <a:lnTo>
                  <a:pt x="1300" y="191"/>
                </a:lnTo>
                <a:lnTo>
                  <a:pt x="1300" y="210"/>
                </a:lnTo>
                <a:lnTo>
                  <a:pt x="1368" y="210"/>
                </a:lnTo>
                <a:lnTo>
                  <a:pt x="1323" y="218"/>
                </a:lnTo>
                <a:lnTo>
                  <a:pt x="667" y="218"/>
                </a:lnTo>
                <a:lnTo>
                  <a:pt x="667" y="87"/>
                </a:lnTo>
                <a:lnTo>
                  <a:pt x="679" y="80"/>
                </a:lnTo>
                <a:lnTo>
                  <a:pt x="679" y="48"/>
                </a:lnTo>
                <a:lnTo>
                  <a:pt x="638" y="48"/>
                </a:lnTo>
                <a:lnTo>
                  <a:pt x="638" y="3"/>
                </a:lnTo>
                <a:lnTo>
                  <a:pt x="638" y="3"/>
                </a:lnTo>
                <a:lnTo>
                  <a:pt x="638" y="1"/>
                </a:lnTo>
                <a:lnTo>
                  <a:pt x="637" y="0"/>
                </a:lnTo>
                <a:lnTo>
                  <a:pt x="609" y="0"/>
                </a:lnTo>
                <a:lnTo>
                  <a:pt x="609" y="0"/>
                </a:lnTo>
                <a:lnTo>
                  <a:pt x="608" y="1"/>
                </a:lnTo>
                <a:lnTo>
                  <a:pt x="608" y="3"/>
                </a:lnTo>
                <a:lnTo>
                  <a:pt x="603" y="48"/>
                </a:lnTo>
                <a:lnTo>
                  <a:pt x="587" y="48"/>
                </a:lnTo>
                <a:lnTo>
                  <a:pt x="573" y="218"/>
                </a:lnTo>
                <a:lnTo>
                  <a:pt x="20" y="218"/>
                </a:lnTo>
                <a:lnTo>
                  <a:pt x="20" y="226"/>
                </a:lnTo>
                <a:lnTo>
                  <a:pt x="0" y="226"/>
                </a:lnTo>
                <a:close/>
                <a:moveTo>
                  <a:pt x="1374" y="166"/>
                </a:moveTo>
                <a:lnTo>
                  <a:pt x="1443" y="166"/>
                </a:lnTo>
                <a:lnTo>
                  <a:pt x="1443" y="145"/>
                </a:lnTo>
                <a:lnTo>
                  <a:pt x="1374" y="145"/>
                </a:lnTo>
                <a:lnTo>
                  <a:pt x="1374" y="166"/>
                </a:lnTo>
                <a:close/>
                <a:moveTo>
                  <a:pt x="1300" y="188"/>
                </a:moveTo>
                <a:lnTo>
                  <a:pt x="1368" y="188"/>
                </a:lnTo>
                <a:lnTo>
                  <a:pt x="1368" y="169"/>
                </a:lnTo>
                <a:lnTo>
                  <a:pt x="1300" y="169"/>
                </a:lnTo>
                <a:lnTo>
                  <a:pt x="1300" y="188"/>
                </a:lnTo>
                <a:close/>
                <a:moveTo>
                  <a:pt x="1300" y="166"/>
                </a:moveTo>
                <a:lnTo>
                  <a:pt x="1368" y="166"/>
                </a:lnTo>
                <a:lnTo>
                  <a:pt x="1368" y="145"/>
                </a:lnTo>
                <a:lnTo>
                  <a:pt x="1300" y="145"/>
                </a:lnTo>
                <a:lnTo>
                  <a:pt x="1300" y="166"/>
                </a:lnTo>
                <a:close/>
                <a:moveTo>
                  <a:pt x="1300" y="143"/>
                </a:moveTo>
                <a:lnTo>
                  <a:pt x="1368" y="143"/>
                </a:lnTo>
                <a:lnTo>
                  <a:pt x="1368" y="124"/>
                </a:lnTo>
                <a:lnTo>
                  <a:pt x="1300" y="124"/>
                </a:lnTo>
                <a:lnTo>
                  <a:pt x="1300" y="143"/>
                </a:lnTo>
                <a:close/>
                <a:moveTo>
                  <a:pt x="778" y="210"/>
                </a:moveTo>
                <a:lnTo>
                  <a:pt x="847" y="210"/>
                </a:lnTo>
                <a:lnTo>
                  <a:pt x="847" y="191"/>
                </a:lnTo>
                <a:lnTo>
                  <a:pt x="778" y="191"/>
                </a:lnTo>
                <a:lnTo>
                  <a:pt x="778" y="210"/>
                </a:lnTo>
                <a:close/>
                <a:moveTo>
                  <a:pt x="1374" y="121"/>
                </a:moveTo>
                <a:lnTo>
                  <a:pt x="1443" y="121"/>
                </a:lnTo>
                <a:lnTo>
                  <a:pt x="1443" y="102"/>
                </a:lnTo>
                <a:lnTo>
                  <a:pt x="1374" y="102"/>
                </a:lnTo>
                <a:lnTo>
                  <a:pt x="1374" y="121"/>
                </a:lnTo>
                <a:close/>
                <a:moveTo>
                  <a:pt x="1374" y="99"/>
                </a:moveTo>
                <a:lnTo>
                  <a:pt x="1443" y="99"/>
                </a:lnTo>
                <a:lnTo>
                  <a:pt x="1443" y="79"/>
                </a:lnTo>
                <a:lnTo>
                  <a:pt x="1374" y="79"/>
                </a:lnTo>
                <a:lnTo>
                  <a:pt x="1374" y="99"/>
                </a:lnTo>
                <a:close/>
                <a:moveTo>
                  <a:pt x="852" y="210"/>
                </a:moveTo>
                <a:lnTo>
                  <a:pt x="921" y="210"/>
                </a:lnTo>
                <a:lnTo>
                  <a:pt x="921" y="191"/>
                </a:lnTo>
                <a:lnTo>
                  <a:pt x="852" y="191"/>
                </a:lnTo>
                <a:lnTo>
                  <a:pt x="852" y="210"/>
                </a:lnTo>
                <a:close/>
                <a:moveTo>
                  <a:pt x="927" y="121"/>
                </a:moveTo>
                <a:lnTo>
                  <a:pt x="995" y="121"/>
                </a:lnTo>
                <a:lnTo>
                  <a:pt x="995" y="102"/>
                </a:lnTo>
                <a:lnTo>
                  <a:pt x="927" y="102"/>
                </a:lnTo>
                <a:lnTo>
                  <a:pt x="927" y="121"/>
                </a:lnTo>
                <a:close/>
                <a:moveTo>
                  <a:pt x="927" y="210"/>
                </a:moveTo>
                <a:lnTo>
                  <a:pt x="995" y="210"/>
                </a:lnTo>
                <a:lnTo>
                  <a:pt x="995" y="191"/>
                </a:lnTo>
                <a:lnTo>
                  <a:pt x="927" y="191"/>
                </a:lnTo>
                <a:lnTo>
                  <a:pt x="927" y="210"/>
                </a:lnTo>
                <a:close/>
                <a:moveTo>
                  <a:pt x="927" y="143"/>
                </a:moveTo>
                <a:lnTo>
                  <a:pt x="995" y="143"/>
                </a:lnTo>
                <a:lnTo>
                  <a:pt x="995" y="124"/>
                </a:lnTo>
                <a:lnTo>
                  <a:pt x="927" y="124"/>
                </a:lnTo>
                <a:lnTo>
                  <a:pt x="927" y="143"/>
                </a:lnTo>
                <a:close/>
                <a:moveTo>
                  <a:pt x="1151" y="99"/>
                </a:moveTo>
                <a:lnTo>
                  <a:pt x="1218" y="99"/>
                </a:lnTo>
                <a:lnTo>
                  <a:pt x="1218" y="79"/>
                </a:lnTo>
                <a:lnTo>
                  <a:pt x="1151" y="79"/>
                </a:lnTo>
                <a:lnTo>
                  <a:pt x="1151" y="99"/>
                </a:lnTo>
                <a:close/>
                <a:moveTo>
                  <a:pt x="927" y="166"/>
                </a:moveTo>
                <a:lnTo>
                  <a:pt x="995" y="166"/>
                </a:lnTo>
                <a:lnTo>
                  <a:pt x="995" y="145"/>
                </a:lnTo>
                <a:lnTo>
                  <a:pt x="927" y="145"/>
                </a:lnTo>
                <a:lnTo>
                  <a:pt x="927" y="166"/>
                </a:lnTo>
                <a:close/>
                <a:moveTo>
                  <a:pt x="927" y="99"/>
                </a:moveTo>
                <a:lnTo>
                  <a:pt x="995" y="99"/>
                </a:lnTo>
                <a:lnTo>
                  <a:pt x="995" y="79"/>
                </a:lnTo>
                <a:lnTo>
                  <a:pt x="927" y="79"/>
                </a:lnTo>
                <a:lnTo>
                  <a:pt x="927" y="99"/>
                </a:lnTo>
                <a:close/>
                <a:moveTo>
                  <a:pt x="852" y="99"/>
                </a:moveTo>
                <a:lnTo>
                  <a:pt x="921" y="99"/>
                </a:lnTo>
                <a:lnTo>
                  <a:pt x="921" y="79"/>
                </a:lnTo>
                <a:lnTo>
                  <a:pt x="852" y="79"/>
                </a:lnTo>
                <a:lnTo>
                  <a:pt x="852" y="99"/>
                </a:lnTo>
                <a:close/>
                <a:moveTo>
                  <a:pt x="852" y="188"/>
                </a:moveTo>
                <a:lnTo>
                  <a:pt x="921" y="188"/>
                </a:lnTo>
                <a:lnTo>
                  <a:pt x="921" y="169"/>
                </a:lnTo>
                <a:lnTo>
                  <a:pt x="852" y="169"/>
                </a:lnTo>
                <a:lnTo>
                  <a:pt x="852" y="188"/>
                </a:lnTo>
                <a:close/>
                <a:moveTo>
                  <a:pt x="852" y="121"/>
                </a:moveTo>
                <a:lnTo>
                  <a:pt x="921" y="121"/>
                </a:lnTo>
                <a:lnTo>
                  <a:pt x="921" y="102"/>
                </a:lnTo>
                <a:lnTo>
                  <a:pt x="852" y="102"/>
                </a:lnTo>
                <a:lnTo>
                  <a:pt x="852" y="121"/>
                </a:lnTo>
                <a:close/>
                <a:moveTo>
                  <a:pt x="852" y="143"/>
                </a:moveTo>
                <a:lnTo>
                  <a:pt x="921" y="143"/>
                </a:lnTo>
                <a:lnTo>
                  <a:pt x="921" y="124"/>
                </a:lnTo>
                <a:lnTo>
                  <a:pt x="852" y="124"/>
                </a:lnTo>
                <a:lnTo>
                  <a:pt x="852" y="143"/>
                </a:lnTo>
                <a:close/>
                <a:moveTo>
                  <a:pt x="852" y="166"/>
                </a:moveTo>
                <a:lnTo>
                  <a:pt x="921" y="166"/>
                </a:lnTo>
                <a:lnTo>
                  <a:pt x="921" y="145"/>
                </a:lnTo>
                <a:lnTo>
                  <a:pt x="852" y="145"/>
                </a:lnTo>
                <a:lnTo>
                  <a:pt x="852" y="166"/>
                </a:lnTo>
                <a:close/>
                <a:moveTo>
                  <a:pt x="927" y="188"/>
                </a:moveTo>
                <a:lnTo>
                  <a:pt x="995" y="188"/>
                </a:lnTo>
                <a:lnTo>
                  <a:pt x="995" y="169"/>
                </a:lnTo>
                <a:lnTo>
                  <a:pt x="927" y="169"/>
                </a:lnTo>
                <a:lnTo>
                  <a:pt x="927" y="188"/>
                </a:lnTo>
                <a:close/>
                <a:moveTo>
                  <a:pt x="1077" y="166"/>
                </a:moveTo>
                <a:lnTo>
                  <a:pt x="1144" y="166"/>
                </a:lnTo>
                <a:lnTo>
                  <a:pt x="1144" y="145"/>
                </a:lnTo>
                <a:lnTo>
                  <a:pt x="1077" y="145"/>
                </a:lnTo>
                <a:lnTo>
                  <a:pt x="1077" y="166"/>
                </a:lnTo>
                <a:close/>
                <a:moveTo>
                  <a:pt x="1077" y="143"/>
                </a:moveTo>
                <a:lnTo>
                  <a:pt x="1144" y="143"/>
                </a:lnTo>
                <a:lnTo>
                  <a:pt x="1144" y="124"/>
                </a:lnTo>
                <a:lnTo>
                  <a:pt x="1077" y="124"/>
                </a:lnTo>
                <a:lnTo>
                  <a:pt x="1077" y="143"/>
                </a:lnTo>
                <a:close/>
                <a:moveTo>
                  <a:pt x="1077" y="121"/>
                </a:moveTo>
                <a:lnTo>
                  <a:pt x="1144" y="121"/>
                </a:lnTo>
                <a:lnTo>
                  <a:pt x="1144" y="102"/>
                </a:lnTo>
                <a:lnTo>
                  <a:pt x="1077" y="102"/>
                </a:lnTo>
                <a:lnTo>
                  <a:pt x="1077" y="121"/>
                </a:lnTo>
                <a:close/>
                <a:moveTo>
                  <a:pt x="1077" y="210"/>
                </a:moveTo>
                <a:lnTo>
                  <a:pt x="1144" y="210"/>
                </a:lnTo>
                <a:lnTo>
                  <a:pt x="1144" y="191"/>
                </a:lnTo>
                <a:lnTo>
                  <a:pt x="1077" y="191"/>
                </a:lnTo>
                <a:lnTo>
                  <a:pt x="1077" y="210"/>
                </a:lnTo>
                <a:close/>
                <a:moveTo>
                  <a:pt x="1077" y="99"/>
                </a:moveTo>
                <a:lnTo>
                  <a:pt x="1144" y="99"/>
                </a:lnTo>
                <a:lnTo>
                  <a:pt x="1144" y="79"/>
                </a:lnTo>
                <a:lnTo>
                  <a:pt x="1077" y="79"/>
                </a:lnTo>
                <a:lnTo>
                  <a:pt x="1077" y="99"/>
                </a:lnTo>
                <a:close/>
                <a:moveTo>
                  <a:pt x="1077" y="188"/>
                </a:moveTo>
                <a:lnTo>
                  <a:pt x="1144" y="188"/>
                </a:lnTo>
                <a:lnTo>
                  <a:pt x="1144" y="169"/>
                </a:lnTo>
                <a:lnTo>
                  <a:pt x="1077" y="169"/>
                </a:lnTo>
                <a:lnTo>
                  <a:pt x="1077" y="188"/>
                </a:lnTo>
                <a:close/>
                <a:moveTo>
                  <a:pt x="1001" y="188"/>
                </a:moveTo>
                <a:lnTo>
                  <a:pt x="1070" y="188"/>
                </a:lnTo>
                <a:lnTo>
                  <a:pt x="1070" y="169"/>
                </a:lnTo>
                <a:lnTo>
                  <a:pt x="1001" y="169"/>
                </a:lnTo>
                <a:lnTo>
                  <a:pt x="1001" y="188"/>
                </a:lnTo>
                <a:close/>
                <a:moveTo>
                  <a:pt x="1001" y="210"/>
                </a:moveTo>
                <a:lnTo>
                  <a:pt x="1070" y="210"/>
                </a:lnTo>
                <a:lnTo>
                  <a:pt x="1070" y="191"/>
                </a:lnTo>
                <a:lnTo>
                  <a:pt x="1001" y="191"/>
                </a:lnTo>
                <a:lnTo>
                  <a:pt x="1001" y="210"/>
                </a:lnTo>
                <a:close/>
                <a:moveTo>
                  <a:pt x="1001" y="121"/>
                </a:moveTo>
                <a:lnTo>
                  <a:pt x="1070" y="121"/>
                </a:lnTo>
                <a:lnTo>
                  <a:pt x="1070" y="102"/>
                </a:lnTo>
                <a:lnTo>
                  <a:pt x="1001" y="102"/>
                </a:lnTo>
                <a:lnTo>
                  <a:pt x="1001" y="121"/>
                </a:lnTo>
                <a:close/>
                <a:moveTo>
                  <a:pt x="1001" y="143"/>
                </a:moveTo>
                <a:lnTo>
                  <a:pt x="1070" y="143"/>
                </a:lnTo>
                <a:lnTo>
                  <a:pt x="1070" y="124"/>
                </a:lnTo>
                <a:lnTo>
                  <a:pt x="1001" y="124"/>
                </a:lnTo>
                <a:lnTo>
                  <a:pt x="1001" y="143"/>
                </a:lnTo>
                <a:close/>
                <a:moveTo>
                  <a:pt x="1001" y="99"/>
                </a:moveTo>
                <a:lnTo>
                  <a:pt x="1070" y="99"/>
                </a:lnTo>
                <a:lnTo>
                  <a:pt x="1070" y="79"/>
                </a:lnTo>
                <a:lnTo>
                  <a:pt x="1001" y="79"/>
                </a:lnTo>
                <a:lnTo>
                  <a:pt x="1001" y="99"/>
                </a:lnTo>
                <a:close/>
                <a:moveTo>
                  <a:pt x="1001" y="166"/>
                </a:moveTo>
                <a:lnTo>
                  <a:pt x="1070" y="166"/>
                </a:lnTo>
                <a:lnTo>
                  <a:pt x="1070" y="145"/>
                </a:lnTo>
                <a:lnTo>
                  <a:pt x="1001" y="145"/>
                </a:lnTo>
                <a:lnTo>
                  <a:pt x="1001" y="166"/>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0" name="Freeform 104"/>
          <p:cNvSpPr>
            <a:spLocks noEditPoints="1"/>
          </p:cNvSpPr>
          <p:nvPr/>
        </p:nvSpPr>
        <p:spPr bwMode="auto">
          <a:xfrm flipH="1">
            <a:off x="1276351" y="4184953"/>
            <a:ext cx="1208372"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1" name="Freeform 104"/>
          <p:cNvSpPr>
            <a:spLocks noEditPoints="1"/>
          </p:cNvSpPr>
          <p:nvPr/>
        </p:nvSpPr>
        <p:spPr bwMode="auto">
          <a:xfrm>
            <a:off x="6787539" y="2114553"/>
            <a:ext cx="1228166"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72" name="Group 71"/>
          <p:cNvGrpSpPr>
            <a:grpSpLocks/>
          </p:cNvGrpSpPr>
          <p:nvPr/>
        </p:nvGrpSpPr>
        <p:grpSpPr>
          <a:xfrm flipH="1">
            <a:off x="5694791" y="1001859"/>
            <a:ext cx="1425600" cy="756000"/>
            <a:chOff x="703666" y="4945091"/>
            <a:chExt cx="1899985" cy="883261"/>
          </a:xfrm>
          <a:solidFill>
            <a:schemeClr val="tx1"/>
          </a:solidFill>
        </p:grpSpPr>
        <p:sp>
          <p:nvSpPr>
            <p:cNvPr id="73"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4"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5"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7"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79"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0"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1"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2"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3"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84" name="Group 83"/>
          <p:cNvGrpSpPr>
            <a:grpSpLocks/>
          </p:cNvGrpSpPr>
          <p:nvPr/>
        </p:nvGrpSpPr>
        <p:grpSpPr>
          <a:xfrm>
            <a:off x="5619076" y="5014914"/>
            <a:ext cx="1424989" cy="756000"/>
            <a:chOff x="703666" y="4945091"/>
            <a:chExt cx="1899985" cy="883261"/>
          </a:xfrm>
          <a:solidFill>
            <a:schemeClr val="tx1"/>
          </a:solidFill>
        </p:grpSpPr>
        <p:sp>
          <p:nvSpPr>
            <p:cNvPr id="85"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6"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7"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8"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89"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0"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1"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2"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93"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94" name="Group 93"/>
          <p:cNvGrpSpPr>
            <a:grpSpLocks/>
          </p:cNvGrpSpPr>
          <p:nvPr/>
        </p:nvGrpSpPr>
        <p:grpSpPr>
          <a:xfrm>
            <a:off x="4461497" y="5291241"/>
            <a:ext cx="602837" cy="481370"/>
            <a:chOff x="10430674" y="4615974"/>
            <a:chExt cx="803782" cy="641826"/>
          </a:xfrm>
          <a:solidFill>
            <a:schemeClr val="tx1"/>
          </a:solidFill>
        </p:grpSpPr>
        <p:sp>
          <p:nvSpPr>
            <p:cNvPr id="95" name="Freeform 220"/>
            <p:cNvSpPr>
              <a:spLocks noEditPoints="1"/>
            </p:cNvSpPr>
            <p:nvPr/>
          </p:nvSpPr>
          <p:spPr bwMode="auto">
            <a:xfrm>
              <a:off x="10430674" y="4615974"/>
              <a:ext cx="803782" cy="641826"/>
            </a:xfrm>
            <a:custGeom>
              <a:avLst/>
              <a:gdLst/>
              <a:ahLst/>
              <a:cxnLst>
                <a:cxn ang="0">
                  <a:pos x="972" y="844"/>
                </a:cxn>
                <a:cxn ang="0">
                  <a:pos x="1072" y="844"/>
                </a:cxn>
                <a:cxn ang="0">
                  <a:pos x="1072" y="600"/>
                </a:cxn>
                <a:cxn ang="0">
                  <a:pos x="972" y="600"/>
                </a:cxn>
                <a:cxn ang="0">
                  <a:pos x="972" y="844"/>
                </a:cxn>
                <a:cxn ang="0">
                  <a:pos x="931" y="588"/>
                </a:cxn>
                <a:cxn ang="0">
                  <a:pos x="30" y="588"/>
                </a:cxn>
                <a:cxn ang="0">
                  <a:pos x="30" y="581"/>
                </a:cxn>
                <a:cxn ang="0">
                  <a:pos x="0" y="581"/>
                </a:cxn>
                <a:cxn ang="0">
                  <a:pos x="0" y="856"/>
                </a:cxn>
                <a:cxn ang="0">
                  <a:pos x="962" y="856"/>
                </a:cxn>
                <a:cxn ang="0">
                  <a:pos x="962" y="581"/>
                </a:cxn>
                <a:cxn ang="0">
                  <a:pos x="931" y="581"/>
                </a:cxn>
                <a:cxn ang="0">
                  <a:pos x="931" y="588"/>
                </a:cxn>
                <a:cxn ang="0">
                  <a:pos x="931" y="297"/>
                </a:cxn>
                <a:cxn ang="0">
                  <a:pos x="30" y="297"/>
                </a:cxn>
                <a:cxn ang="0">
                  <a:pos x="30" y="291"/>
                </a:cxn>
                <a:cxn ang="0">
                  <a:pos x="0" y="291"/>
                </a:cxn>
                <a:cxn ang="0">
                  <a:pos x="0" y="565"/>
                </a:cxn>
                <a:cxn ang="0">
                  <a:pos x="962" y="565"/>
                </a:cxn>
                <a:cxn ang="0">
                  <a:pos x="962" y="291"/>
                </a:cxn>
                <a:cxn ang="0">
                  <a:pos x="931" y="291"/>
                </a:cxn>
                <a:cxn ang="0">
                  <a:pos x="931" y="297"/>
                </a:cxn>
                <a:cxn ang="0">
                  <a:pos x="931" y="7"/>
                </a:cxn>
                <a:cxn ang="0">
                  <a:pos x="30" y="7"/>
                </a:cxn>
                <a:cxn ang="0">
                  <a:pos x="30" y="0"/>
                </a:cxn>
                <a:cxn ang="0">
                  <a:pos x="0" y="0"/>
                </a:cxn>
                <a:cxn ang="0">
                  <a:pos x="0" y="275"/>
                </a:cxn>
                <a:cxn ang="0">
                  <a:pos x="962" y="275"/>
                </a:cxn>
                <a:cxn ang="0">
                  <a:pos x="962" y="0"/>
                </a:cxn>
                <a:cxn ang="0">
                  <a:pos x="931" y="0"/>
                </a:cxn>
                <a:cxn ang="0">
                  <a:pos x="931" y="7"/>
                </a:cxn>
              </a:cxnLst>
              <a:rect l="0" t="0" r="r" b="b"/>
              <a:pathLst>
                <a:path w="1072" h="856">
                  <a:moveTo>
                    <a:pt x="972" y="844"/>
                  </a:moveTo>
                  <a:lnTo>
                    <a:pt x="1072" y="844"/>
                  </a:lnTo>
                  <a:lnTo>
                    <a:pt x="1072" y="600"/>
                  </a:lnTo>
                  <a:lnTo>
                    <a:pt x="972" y="600"/>
                  </a:lnTo>
                  <a:lnTo>
                    <a:pt x="972" y="844"/>
                  </a:lnTo>
                  <a:close/>
                  <a:moveTo>
                    <a:pt x="931" y="588"/>
                  </a:moveTo>
                  <a:lnTo>
                    <a:pt x="30" y="588"/>
                  </a:lnTo>
                  <a:lnTo>
                    <a:pt x="30" y="581"/>
                  </a:lnTo>
                  <a:lnTo>
                    <a:pt x="0" y="581"/>
                  </a:lnTo>
                  <a:lnTo>
                    <a:pt x="0" y="856"/>
                  </a:lnTo>
                  <a:lnTo>
                    <a:pt x="962" y="856"/>
                  </a:lnTo>
                  <a:lnTo>
                    <a:pt x="962" y="581"/>
                  </a:lnTo>
                  <a:lnTo>
                    <a:pt x="931" y="581"/>
                  </a:lnTo>
                  <a:lnTo>
                    <a:pt x="931" y="588"/>
                  </a:lnTo>
                  <a:close/>
                  <a:moveTo>
                    <a:pt x="931" y="297"/>
                  </a:moveTo>
                  <a:lnTo>
                    <a:pt x="30" y="297"/>
                  </a:lnTo>
                  <a:lnTo>
                    <a:pt x="30" y="291"/>
                  </a:lnTo>
                  <a:lnTo>
                    <a:pt x="0" y="291"/>
                  </a:lnTo>
                  <a:lnTo>
                    <a:pt x="0" y="565"/>
                  </a:lnTo>
                  <a:lnTo>
                    <a:pt x="962" y="565"/>
                  </a:lnTo>
                  <a:lnTo>
                    <a:pt x="962" y="291"/>
                  </a:lnTo>
                  <a:lnTo>
                    <a:pt x="931" y="291"/>
                  </a:lnTo>
                  <a:lnTo>
                    <a:pt x="931" y="297"/>
                  </a:lnTo>
                  <a:close/>
                  <a:moveTo>
                    <a:pt x="931" y="7"/>
                  </a:moveTo>
                  <a:lnTo>
                    <a:pt x="30" y="7"/>
                  </a:lnTo>
                  <a:lnTo>
                    <a:pt x="30" y="0"/>
                  </a:lnTo>
                  <a:lnTo>
                    <a:pt x="0" y="0"/>
                  </a:lnTo>
                  <a:lnTo>
                    <a:pt x="0" y="275"/>
                  </a:lnTo>
                  <a:lnTo>
                    <a:pt x="962" y="275"/>
                  </a:lnTo>
                  <a:lnTo>
                    <a:pt x="962" y="0"/>
                  </a:lnTo>
                  <a:lnTo>
                    <a:pt x="931" y="0"/>
                  </a:lnTo>
                  <a:lnTo>
                    <a:pt x="931" y="7"/>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96" name="Group 95"/>
            <p:cNvGrpSpPr/>
            <p:nvPr/>
          </p:nvGrpSpPr>
          <p:grpSpPr>
            <a:xfrm>
              <a:off x="10592630" y="4669210"/>
              <a:ext cx="412389" cy="97474"/>
              <a:chOff x="7546598" y="5240266"/>
              <a:chExt cx="412389" cy="97474"/>
            </a:xfrm>
            <a:grpFill/>
          </p:grpSpPr>
          <p:sp>
            <p:nvSpPr>
              <p:cNvPr id="115" name="Freeform 245"/>
              <p:cNvSpPr>
                <a:spLocks/>
              </p:cNvSpPr>
              <p:nvPr/>
            </p:nvSpPr>
            <p:spPr bwMode="auto">
              <a:xfrm>
                <a:off x="7674064" y="527100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6" name="Freeform 246"/>
              <p:cNvSpPr>
                <a:spLocks noEditPoints="1"/>
              </p:cNvSpPr>
              <p:nvPr/>
            </p:nvSpPr>
            <p:spPr bwMode="auto">
              <a:xfrm>
                <a:off x="7725050" y="527100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7" name="Freeform 247"/>
              <p:cNvSpPr>
                <a:spLocks/>
              </p:cNvSpPr>
              <p:nvPr/>
            </p:nvSpPr>
            <p:spPr bwMode="auto">
              <a:xfrm>
                <a:off x="7777535" y="527100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8" name="Freeform 248"/>
              <p:cNvSpPr>
                <a:spLocks noEditPoints="1"/>
              </p:cNvSpPr>
              <p:nvPr/>
            </p:nvSpPr>
            <p:spPr bwMode="auto">
              <a:xfrm>
                <a:off x="7824023" y="527100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9" name="Freeform 249"/>
              <p:cNvSpPr>
                <a:spLocks/>
              </p:cNvSpPr>
              <p:nvPr/>
            </p:nvSpPr>
            <p:spPr bwMode="auto">
              <a:xfrm>
                <a:off x="7870510" y="527100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0" name="Freeform 250"/>
              <p:cNvSpPr>
                <a:spLocks/>
              </p:cNvSpPr>
              <p:nvPr/>
            </p:nvSpPr>
            <p:spPr bwMode="auto">
              <a:xfrm>
                <a:off x="7916998" y="527100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1" name="Freeform 233"/>
              <p:cNvSpPr>
                <a:spLocks/>
              </p:cNvSpPr>
              <p:nvPr/>
            </p:nvSpPr>
            <p:spPr bwMode="auto">
              <a:xfrm>
                <a:off x="7546598" y="524026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2" name="Freeform 244"/>
              <p:cNvSpPr>
                <a:spLocks/>
              </p:cNvSpPr>
              <p:nvPr/>
            </p:nvSpPr>
            <p:spPr bwMode="auto">
              <a:xfrm>
                <a:off x="7554096" y="525151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97" name="Group 96"/>
            <p:cNvGrpSpPr/>
            <p:nvPr/>
          </p:nvGrpSpPr>
          <p:grpSpPr>
            <a:xfrm>
              <a:off x="10588880" y="4880460"/>
              <a:ext cx="412389" cy="97474"/>
              <a:chOff x="7542848" y="5451516"/>
              <a:chExt cx="412389" cy="97474"/>
            </a:xfrm>
            <a:grpFill/>
          </p:grpSpPr>
          <p:sp>
            <p:nvSpPr>
              <p:cNvPr id="107" name="Freeform 245"/>
              <p:cNvSpPr>
                <a:spLocks/>
              </p:cNvSpPr>
              <p:nvPr/>
            </p:nvSpPr>
            <p:spPr bwMode="auto">
              <a:xfrm>
                <a:off x="7670314" y="548225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8" name="Freeform 246"/>
              <p:cNvSpPr>
                <a:spLocks noEditPoints="1"/>
              </p:cNvSpPr>
              <p:nvPr/>
            </p:nvSpPr>
            <p:spPr bwMode="auto">
              <a:xfrm>
                <a:off x="7721300" y="548225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9" name="Freeform 247"/>
              <p:cNvSpPr>
                <a:spLocks/>
              </p:cNvSpPr>
              <p:nvPr/>
            </p:nvSpPr>
            <p:spPr bwMode="auto">
              <a:xfrm>
                <a:off x="7773785" y="548225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0" name="Freeform 248"/>
              <p:cNvSpPr>
                <a:spLocks noEditPoints="1"/>
              </p:cNvSpPr>
              <p:nvPr/>
            </p:nvSpPr>
            <p:spPr bwMode="auto">
              <a:xfrm>
                <a:off x="7820273" y="548225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1" name="Freeform 249"/>
              <p:cNvSpPr>
                <a:spLocks/>
              </p:cNvSpPr>
              <p:nvPr/>
            </p:nvSpPr>
            <p:spPr bwMode="auto">
              <a:xfrm>
                <a:off x="7866760" y="548225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2" name="Freeform 250"/>
              <p:cNvSpPr>
                <a:spLocks/>
              </p:cNvSpPr>
              <p:nvPr/>
            </p:nvSpPr>
            <p:spPr bwMode="auto">
              <a:xfrm>
                <a:off x="7913248" y="548225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3" name="Freeform 233"/>
              <p:cNvSpPr>
                <a:spLocks/>
              </p:cNvSpPr>
              <p:nvPr/>
            </p:nvSpPr>
            <p:spPr bwMode="auto">
              <a:xfrm>
                <a:off x="7542848" y="545151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14" name="Freeform 244"/>
              <p:cNvSpPr>
                <a:spLocks/>
              </p:cNvSpPr>
              <p:nvPr/>
            </p:nvSpPr>
            <p:spPr bwMode="auto">
              <a:xfrm>
                <a:off x="7550346" y="546276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98" name="Group 97"/>
            <p:cNvGrpSpPr/>
            <p:nvPr/>
          </p:nvGrpSpPr>
          <p:grpSpPr>
            <a:xfrm>
              <a:off x="10599807" y="5106778"/>
              <a:ext cx="412389" cy="97474"/>
              <a:chOff x="7553775" y="5677834"/>
              <a:chExt cx="412389" cy="97474"/>
            </a:xfrm>
            <a:grpFill/>
          </p:grpSpPr>
          <p:sp>
            <p:nvSpPr>
              <p:cNvPr id="99" name="Freeform 245"/>
              <p:cNvSpPr>
                <a:spLocks/>
              </p:cNvSpPr>
              <p:nvPr/>
            </p:nvSpPr>
            <p:spPr bwMode="auto">
              <a:xfrm>
                <a:off x="7681241" y="5708575"/>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0" name="Freeform 246"/>
              <p:cNvSpPr>
                <a:spLocks noEditPoints="1"/>
              </p:cNvSpPr>
              <p:nvPr/>
            </p:nvSpPr>
            <p:spPr bwMode="auto">
              <a:xfrm>
                <a:off x="7732227" y="5708575"/>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1" name="Freeform 247"/>
              <p:cNvSpPr>
                <a:spLocks/>
              </p:cNvSpPr>
              <p:nvPr/>
            </p:nvSpPr>
            <p:spPr bwMode="auto">
              <a:xfrm>
                <a:off x="7784712" y="5708575"/>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2" name="Freeform 248"/>
              <p:cNvSpPr>
                <a:spLocks noEditPoints="1"/>
              </p:cNvSpPr>
              <p:nvPr/>
            </p:nvSpPr>
            <p:spPr bwMode="auto">
              <a:xfrm>
                <a:off x="7831200" y="5708575"/>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3" name="Freeform 249"/>
              <p:cNvSpPr>
                <a:spLocks/>
              </p:cNvSpPr>
              <p:nvPr/>
            </p:nvSpPr>
            <p:spPr bwMode="auto">
              <a:xfrm>
                <a:off x="7877687" y="5708575"/>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4" name="Freeform 250"/>
              <p:cNvSpPr>
                <a:spLocks/>
              </p:cNvSpPr>
              <p:nvPr/>
            </p:nvSpPr>
            <p:spPr bwMode="auto">
              <a:xfrm>
                <a:off x="7924175" y="5708575"/>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5" name="Freeform 233"/>
              <p:cNvSpPr>
                <a:spLocks/>
              </p:cNvSpPr>
              <p:nvPr/>
            </p:nvSpPr>
            <p:spPr bwMode="auto">
              <a:xfrm>
                <a:off x="7553775" y="5677834"/>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06" name="Freeform 244"/>
              <p:cNvSpPr>
                <a:spLocks/>
              </p:cNvSpPr>
              <p:nvPr/>
            </p:nvSpPr>
            <p:spPr bwMode="auto">
              <a:xfrm>
                <a:off x="7561273" y="5689081"/>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grpSp>
        <p:nvGrpSpPr>
          <p:cNvPr id="123" name="Group 122"/>
          <p:cNvGrpSpPr>
            <a:grpSpLocks/>
          </p:cNvGrpSpPr>
          <p:nvPr/>
        </p:nvGrpSpPr>
        <p:grpSpPr>
          <a:xfrm>
            <a:off x="4266041" y="1275955"/>
            <a:ext cx="602837" cy="481370"/>
            <a:chOff x="10430674" y="4615974"/>
            <a:chExt cx="803782" cy="641826"/>
          </a:xfrm>
          <a:solidFill>
            <a:schemeClr val="tx1"/>
          </a:solidFill>
        </p:grpSpPr>
        <p:sp>
          <p:nvSpPr>
            <p:cNvPr id="124" name="Freeform 220"/>
            <p:cNvSpPr>
              <a:spLocks noEditPoints="1"/>
            </p:cNvSpPr>
            <p:nvPr/>
          </p:nvSpPr>
          <p:spPr bwMode="auto">
            <a:xfrm>
              <a:off x="10430674" y="4615974"/>
              <a:ext cx="803782" cy="641826"/>
            </a:xfrm>
            <a:custGeom>
              <a:avLst/>
              <a:gdLst/>
              <a:ahLst/>
              <a:cxnLst>
                <a:cxn ang="0">
                  <a:pos x="972" y="844"/>
                </a:cxn>
                <a:cxn ang="0">
                  <a:pos x="1072" y="844"/>
                </a:cxn>
                <a:cxn ang="0">
                  <a:pos x="1072" y="600"/>
                </a:cxn>
                <a:cxn ang="0">
                  <a:pos x="972" y="600"/>
                </a:cxn>
                <a:cxn ang="0">
                  <a:pos x="972" y="844"/>
                </a:cxn>
                <a:cxn ang="0">
                  <a:pos x="931" y="588"/>
                </a:cxn>
                <a:cxn ang="0">
                  <a:pos x="30" y="588"/>
                </a:cxn>
                <a:cxn ang="0">
                  <a:pos x="30" y="581"/>
                </a:cxn>
                <a:cxn ang="0">
                  <a:pos x="0" y="581"/>
                </a:cxn>
                <a:cxn ang="0">
                  <a:pos x="0" y="856"/>
                </a:cxn>
                <a:cxn ang="0">
                  <a:pos x="962" y="856"/>
                </a:cxn>
                <a:cxn ang="0">
                  <a:pos x="962" y="581"/>
                </a:cxn>
                <a:cxn ang="0">
                  <a:pos x="931" y="581"/>
                </a:cxn>
                <a:cxn ang="0">
                  <a:pos x="931" y="588"/>
                </a:cxn>
                <a:cxn ang="0">
                  <a:pos x="931" y="297"/>
                </a:cxn>
                <a:cxn ang="0">
                  <a:pos x="30" y="297"/>
                </a:cxn>
                <a:cxn ang="0">
                  <a:pos x="30" y="291"/>
                </a:cxn>
                <a:cxn ang="0">
                  <a:pos x="0" y="291"/>
                </a:cxn>
                <a:cxn ang="0">
                  <a:pos x="0" y="565"/>
                </a:cxn>
                <a:cxn ang="0">
                  <a:pos x="962" y="565"/>
                </a:cxn>
                <a:cxn ang="0">
                  <a:pos x="962" y="291"/>
                </a:cxn>
                <a:cxn ang="0">
                  <a:pos x="931" y="291"/>
                </a:cxn>
                <a:cxn ang="0">
                  <a:pos x="931" y="297"/>
                </a:cxn>
                <a:cxn ang="0">
                  <a:pos x="931" y="7"/>
                </a:cxn>
                <a:cxn ang="0">
                  <a:pos x="30" y="7"/>
                </a:cxn>
                <a:cxn ang="0">
                  <a:pos x="30" y="0"/>
                </a:cxn>
                <a:cxn ang="0">
                  <a:pos x="0" y="0"/>
                </a:cxn>
                <a:cxn ang="0">
                  <a:pos x="0" y="275"/>
                </a:cxn>
                <a:cxn ang="0">
                  <a:pos x="962" y="275"/>
                </a:cxn>
                <a:cxn ang="0">
                  <a:pos x="962" y="0"/>
                </a:cxn>
                <a:cxn ang="0">
                  <a:pos x="931" y="0"/>
                </a:cxn>
                <a:cxn ang="0">
                  <a:pos x="931" y="7"/>
                </a:cxn>
              </a:cxnLst>
              <a:rect l="0" t="0" r="r" b="b"/>
              <a:pathLst>
                <a:path w="1072" h="856">
                  <a:moveTo>
                    <a:pt x="972" y="844"/>
                  </a:moveTo>
                  <a:lnTo>
                    <a:pt x="1072" y="844"/>
                  </a:lnTo>
                  <a:lnTo>
                    <a:pt x="1072" y="600"/>
                  </a:lnTo>
                  <a:lnTo>
                    <a:pt x="972" y="600"/>
                  </a:lnTo>
                  <a:lnTo>
                    <a:pt x="972" y="844"/>
                  </a:lnTo>
                  <a:close/>
                  <a:moveTo>
                    <a:pt x="931" y="588"/>
                  </a:moveTo>
                  <a:lnTo>
                    <a:pt x="30" y="588"/>
                  </a:lnTo>
                  <a:lnTo>
                    <a:pt x="30" y="581"/>
                  </a:lnTo>
                  <a:lnTo>
                    <a:pt x="0" y="581"/>
                  </a:lnTo>
                  <a:lnTo>
                    <a:pt x="0" y="856"/>
                  </a:lnTo>
                  <a:lnTo>
                    <a:pt x="962" y="856"/>
                  </a:lnTo>
                  <a:lnTo>
                    <a:pt x="962" y="581"/>
                  </a:lnTo>
                  <a:lnTo>
                    <a:pt x="931" y="581"/>
                  </a:lnTo>
                  <a:lnTo>
                    <a:pt x="931" y="588"/>
                  </a:lnTo>
                  <a:close/>
                  <a:moveTo>
                    <a:pt x="931" y="297"/>
                  </a:moveTo>
                  <a:lnTo>
                    <a:pt x="30" y="297"/>
                  </a:lnTo>
                  <a:lnTo>
                    <a:pt x="30" y="291"/>
                  </a:lnTo>
                  <a:lnTo>
                    <a:pt x="0" y="291"/>
                  </a:lnTo>
                  <a:lnTo>
                    <a:pt x="0" y="565"/>
                  </a:lnTo>
                  <a:lnTo>
                    <a:pt x="962" y="565"/>
                  </a:lnTo>
                  <a:lnTo>
                    <a:pt x="962" y="291"/>
                  </a:lnTo>
                  <a:lnTo>
                    <a:pt x="931" y="291"/>
                  </a:lnTo>
                  <a:lnTo>
                    <a:pt x="931" y="297"/>
                  </a:lnTo>
                  <a:close/>
                  <a:moveTo>
                    <a:pt x="931" y="7"/>
                  </a:moveTo>
                  <a:lnTo>
                    <a:pt x="30" y="7"/>
                  </a:lnTo>
                  <a:lnTo>
                    <a:pt x="30" y="0"/>
                  </a:lnTo>
                  <a:lnTo>
                    <a:pt x="0" y="0"/>
                  </a:lnTo>
                  <a:lnTo>
                    <a:pt x="0" y="275"/>
                  </a:lnTo>
                  <a:lnTo>
                    <a:pt x="962" y="275"/>
                  </a:lnTo>
                  <a:lnTo>
                    <a:pt x="962" y="0"/>
                  </a:lnTo>
                  <a:lnTo>
                    <a:pt x="931" y="0"/>
                  </a:lnTo>
                  <a:lnTo>
                    <a:pt x="931" y="7"/>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125" name="Group 124"/>
            <p:cNvGrpSpPr/>
            <p:nvPr/>
          </p:nvGrpSpPr>
          <p:grpSpPr>
            <a:xfrm>
              <a:off x="10592630" y="4669210"/>
              <a:ext cx="412389" cy="97474"/>
              <a:chOff x="7546598" y="5240266"/>
              <a:chExt cx="412389" cy="97474"/>
            </a:xfrm>
            <a:grpFill/>
          </p:grpSpPr>
          <p:sp>
            <p:nvSpPr>
              <p:cNvPr id="144" name="Freeform 245"/>
              <p:cNvSpPr>
                <a:spLocks/>
              </p:cNvSpPr>
              <p:nvPr/>
            </p:nvSpPr>
            <p:spPr bwMode="auto">
              <a:xfrm>
                <a:off x="7674064" y="527100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5" name="Freeform 246"/>
              <p:cNvSpPr>
                <a:spLocks noEditPoints="1"/>
              </p:cNvSpPr>
              <p:nvPr/>
            </p:nvSpPr>
            <p:spPr bwMode="auto">
              <a:xfrm>
                <a:off x="7725050" y="527100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6" name="Freeform 247"/>
              <p:cNvSpPr>
                <a:spLocks/>
              </p:cNvSpPr>
              <p:nvPr/>
            </p:nvSpPr>
            <p:spPr bwMode="auto">
              <a:xfrm>
                <a:off x="7777535" y="527100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7" name="Freeform 248"/>
              <p:cNvSpPr>
                <a:spLocks noEditPoints="1"/>
              </p:cNvSpPr>
              <p:nvPr/>
            </p:nvSpPr>
            <p:spPr bwMode="auto">
              <a:xfrm>
                <a:off x="7824023" y="527100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8" name="Freeform 249"/>
              <p:cNvSpPr>
                <a:spLocks/>
              </p:cNvSpPr>
              <p:nvPr/>
            </p:nvSpPr>
            <p:spPr bwMode="auto">
              <a:xfrm>
                <a:off x="7870510" y="527100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9" name="Freeform 250"/>
              <p:cNvSpPr>
                <a:spLocks/>
              </p:cNvSpPr>
              <p:nvPr/>
            </p:nvSpPr>
            <p:spPr bwMode="auto">
              <a:xfrm>
                <a:off x="7916998" y="527100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0" name="Freeform 233"/>
              <p:cNvSpPr>
                <a:spLocks/>
              </p:cNvSpPr>
              <p:nvPr/>
            </p:nvSpPr>
            <p:spPr bwMode="auto">
              <a:xfrm>
                <a:off x="7546598" y="524026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1" name="Freeform 244"/>
              <p:cNvSpPr>
                <a:spLocks/>
              </p:cNvSpPr>
              <p:nvPr/>
            </p:nvSpPr>
            <p:spPr bwMode="auto">
              <a:xfrm>
                <a:off x="7554096" y="525151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126" name="Group 125"/>
            <p:cNvGrpSpPr/>
            <p:nvPr/>
          </p:nvGrpSpPr>
          <p:grpSpPr>
            <a:xfrm>
              <a:off x="10588880" y="4880460"/>
              <a:ext cx="412389" cy="97474"/>
              <a:chOff x="7542848" y="5451516"/>
              <a:chExt cx="412389" cy="97474"/>
            </a:xfrm>
            <a:grpFill/>
          </p:grpSpPr>
          <p:sp>
            <p:nvSpPr>
              <p:cNvPr id="136" name="Freeform 245"/>
              <p:cNvSpPr>
                <a:spLocks/>
              </p:cNvSpPr>
              <p:nvPr/>
            </p:nvSpPr>
            <p:spPr bwMode="auto">
              <a:xfrm>
                <a:off x="7670314" y="5482257"/>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7" name="Freeform 246"/>
              <p:cNvSpPr>
                <a:spLocks noEditPoints="1"/>
              </p:cNvSpPr>
              <p:nvPr/>
            </p:nvSpPr>
            <p:spPr bwMode="auto">
              <a:xfrm>
                <a:off x="7721300" y="5482257"/>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8" name="Freeform 247"/>
              <p:cNvSpPr>
                <a:spLocks/>
              </p:cNvSpPr>
              <p:nvPr/>
            </p:nvSpPr>
            <p:spPr bwMode="auto">
              <a:xfrm>
                <a:off x="7773785" y="5482257"/>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9" name="Freeform 248"/>
              <p:cNvSpPr>
                <a:spLocks noEditPoints="1"/>
              </p:cNvSpPr>
              <p:nvPr/>
            </p:nvSpPr>
            <p:spPr bwMode="auto">
              <a:xfrm>
                <a:off x="7820273" y="5482257"/>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0" name="Freeform 249"/>
              <p:cNvSpPr>
                <a:spLocks/>
              </p:cNvSpPr>
              <p:nvPr/>
            </p:nvSpPr>
            <p:spPr bwMode="auto">
              <a:xfrm>
                <a:off x="7866760" y="5482257"/>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1" name="Freeform 250"/>
              <p:cNvSpPr>
                <a:spLocks/>
              </p:cNvSpPr>
              <p:nvPr/>
            </p:nvSpPr>
            <p:spPr bwMode="auto">
              <a:xfrm>
                <a:off x="7913248" y="5482257"/>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2" name="Freeform 233"/>
              <p:cNvSpPr>
                <a:spLocks/>
              </p:cNvSpPr>
              <p:nvPr/>
            </p:nvSpPr>
            <p:spPr bwMode="auto">
              <a:xfrm>
                <a:off x="7542848" y="5451516"/>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43" name="Freeform 244"/>
              <p:cNvSpPr>
                <a:spLocks/>
              </p:cNvSpPr>
              <p:nvPr/>
            </p:nvSpPr>
            <p:spPr bwMode="auto">
              <a:xfrm>
                <a:off x="7550346" y="5462763"/>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nvGrpSpPr>
            <p:cNvPr id="127" name="Group 126"/>
            <p:cNvGrpSpPr/>
            <p:nvPr/>
          </p:nvGrpSpPr>
          <p:grpSpPr>
            <a:xfrm>
              <a:off x="10599807" y="5106778"/>
              <a:ext cx="412389" cy="97474"/>
              <a:chOff x="7553775" y="5677834"/>
              <a:chExt cx="412389" cy="97474"/>
            </a:xfrm>
            <a:grpFill/>
          </p:grpSpPr>
          <p:sp>
            <p:nvSpPr>
              <p:cNvPr id="128" name="Freeform 245"/>
              <p:cNvSpPr>
                <a:spLocks/>
              </p:cNvSpPr>
              <p:nvPr/>
            </p:nvSpPr>
            <p:spPr bwMode="auto">
              <a:xfrm>
                <a:off x="7681241" y="5708575"/>
                <a:ext cx="47987" cy="40489"/>
              </a:xfrm>
              <a:custGeom>
                <a:avLst/>
                <a:gdLst/>
                <a:ahLst/>
                <a:cxnLst>
                  <a:cxn ang="0">
                    <a:pos x="0" y="55"/>
                  </a:cxn>
                  <a:cxn ang="0">
                    <a:pos x="0" y="0"/>
                  </a:cxn>
                  <a:cxn ang="0">
                    <a:pos x="14" y="0"/>
                  </a:cxn>
                  <a:cxn ang="0">
                    <a:pos x="32" y="41"/>
                  </a:cxn>
                  <a:cxn ang="0">
                    <a:pos x="49" y="0"/>
                  </a:cxn>
                  <a:cxn ang="0">
                    <a:pos x="64" y="0"/>
                  </a:cxn>
                  <a:cxn ang="0">
                    <a:pos x="64" y="55"/>
                  </a:cxn>
                  <a:cxn ang="0">
                    <a:pos x="51" y="55"/>
                  </a:cxn>
                  <a:cxn ang="0">
                    <a:pos x="51" y="23"/>
                  </a:cxn>
                  <a:cxn ang="0">
                    <a:pos x="38" y="55"/>
                  </a:cxn>
                  <a:cxn ang="0">
                    <a:pos x="25" y="55"/>
                  </a:cxn>
                  <a:cxn ang="0">
                    <a:pos x="12" y="23"/>
                  </a:cxn>
                  <a:cxn ang="0">
                    <a:pos x="12" y="55"/>
                  </a:cxn>
                  <a:cxn ang="0">
                    <a:pos x="0" y="55"/>
                  </a:cxn>
                </a:cxnLst>
                <a:rect l="0" t="0" r="r" b="b"/>
                <a:pathLst>
                  <a:path w="64" h="55">
                    <a:moveTo>
                      <a:pt x="0" y="55"/>
                    </a:moveTo>
                    <a:lnTo>
                      <a:pt x="0" y="0"/>
                    </a:lnTo>
                    <a:lnTo>
                      <a:pt x="14" y="0"/>
                    </a:lnTo>
                    <a:lnTo>
                      <a:pt x="32" y="41"/>
                    </a:lnTo>
                    <a:lnTo>
                      <a:pt x="49" y="0"/>
                    </a:lnTo>
                    <a:lnTo>
                      <a:pt x="64" y="0"/>
                    </a:lnTo>
                    <a:lnTo>
                      <a:pt x="64" y="55"/>
                    </a:lnTo>
                    <a:lnTo>
                      <a:pt x="51" y="55"/>
                    </a:lnTo>
                    <a:lnTo>
                      <a:pt x="51" y="23"/>
                    </a:lnTo>
                    <a:lnTo>
                      <a:pt x="38" y="55"/>
                    </a:lnTo>
                    <a:lnTo>
                      <a:pt x="25" y="55"/>
                    </a:lnTo>
                    <a:lnTo>
                      <a:pt x="12" y="23"/>
                    </a:lnTo>
                    <a:lnTo>
                      <a:pt x="12"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29" name="Freeform 246"/>
              <p:cNvSpPr>
                <a:spLocks noEditPoints="1"/>
              </p:cNvSpPr>
              <p:nvPr/>
            </p:nvSpPr>
            <p:spPr bwMode="auto">
              <a:xfrm>
                <a:off x="7732227" y="5708575"/>
                <a:ext cx="47987" cy="40489"/>
              </a:xfrm>
              <a:custGeom>
                <a:avLst/>
                <a:gdLst/>
                <a:ahLst/>
                <a:cxnLst>
                  <a:cxn ang="0">
                    <a:pos x="14" y="55"/>
                  </a:cxn>
                  <a:cxn ang="0">
                    <a:pos x="0" y="55"/>
                  </a:cxn>
                  <a:cxn ang="0">
                    <a:pos x="24" y="0"/>
                  </a:cxn>
                  <a:cxn ang="0">
                    <a:pos x="41" y="0"/>
                  </a:cxn>
                  <a:cxn ang="0">
                    <a:pos x="64" y="55"/>
                  </a:cxn>
                  <a:cxn ang="0">
                    <a:pos x="51" y="55"/>
                  </a:cxn>
                  <a:cxn ang="0">
                    <a:pos x="46" y="44"/>
                  </a:cxn>
                  <a:cxn ang="0">
                    <a:pos x="18" y="44"/>
                  </a:cxn>
                  <a:cxn ang="0">
                    <a:pos x="14" y="55"/>
                  </a:cxn>
                  <a:cxn ang="0">
                    <a:pos x="42" y="34"/>
                  </a:cxn>
                  <a:cxn ang="0">
                    <a:pos x="32" y="10"/>
                  </a:cxn>
                  <a:cxn ang="0">
                    <a:pos x="23" y="34"/>
                  </a:cxn>
                  <a:cxn ang="0">
                    <a:pos x="42" y="34"/>
                  </a:cxn>
                </a:cxnLst>
                <a:rect l="0" t="0" r="r" b="b"/>
                <a:pathLst>
                  <a:path w="64" h="55">
                    <a:moveTo>
                      <a:pt x="14" y="55"/>
                    </a:moveTo>
                    <a:lnTo>
                      <a:pt x="0" y="55"/>
                    </a:lnTo>
                    <a:lnTo>
                      <a:pt x="24" y="0"/>
                    </a:lnTo>
                    <a:lnTo>
                      <a:pt x="41" y="0"/>
                    </a:lnTo>
                    <a:lnTo>
                      <a:pt x="64" y="55"/>
                    </a:lnTo>
                    <a:lnTo>
                      <a:pt x="51" y="55"/>
                    </a:lnTo>
                    <a:lnTo>
                      <a:pt x="46" y="44"/>
                    </a:lnTo>
                    <a:lnTo>
                      <a:pt x="18" y="44"/>
                    </a:lnTo>
                    <a:lnTo>
                      <a:pt x="14" y="55"/>
                    </a:lnTo>
                    <a:close/>
                    <a:moveTo>
                      <a:pt x="42" y="34"/>
                    </a:moveTo>
                    <a:lnTo>
                      <a:pt x="32" y="10"/>
                    </a:lnTo>
                    <a:lnTo>
                      <a:pt x="23" y="34"/>
                    </a:lnTo>
                    <a:lnTo>
                      <a:pt x="42" y="34"/>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0" name="Freeform 247"/>
              <p:cNvSpPr>
                <a:spLocks/>
              </p:cNvSpPr>
              <p:nvPr/>
            </p:nvSpPr>
            <p:spPr bwMode="auto">
              <a:xfrm>
                <a:off x="7784712" y="5708575"/>
                <a:ext cx="38989" cy="40489"/>
              </a:xfrm>
              <a:custGeom>
                <a:avLst/>
                <a:gdLst/>
                <a:ahLst/>
                <a:cxnLst>
                  <a:cxn ang="0">
                    <a:pos x="0" y="55"/>
                  </a:cxn>
                  <a:cxn ang="0">
                    <a:pos x="0" y="0"/>
                  </a:cxn>
                  <a:cxn ang="0">
                    <a:pos x="51" y="0"/>
                  </a:cxn>
                  <a:cxn ang="0">
                    <a:pos x="51" y="11"/>
                  </a:cxn>
                  <a:cxn ang="0">
                    <a:pos x="12" y="11"/>
                  </a:cxn>
                  <a:cxn ang="0">
                    <a:pos x="12" y="21"/>
                  </a:cxn>
                  <a:cxn ang="0">
                    <a:pos x="45" y="21"/>
                  </a:cxn>
                  <a:cxn ang="0">
                    <a:pos x="45" y="33"/>
                  </a:cxn>
                  <a:cxn ang="0">
                    <a:pos x="12" y="33"/>
                  </a:cxn>
                  <a:cxn ang="0">
                    <a:pos x="12" y="44"/>
                  </a:cxn>
                  <a:cxn ang="0">
                    <a:pos x="51" y="44"/>
                  </a:cxn>
                  <a:cxn ang="0">
                    <a:pos x="51" y="55"/>
                  </a:cxn>
                  <a:cxn ang="0">
                    <a:pos x="0" y="55"/>
                  </a:cxn>
                </a:cxnLst>
                <a:rect l="0" t="0" r="r" b="b"/>
                <a:pathLst>
                  <a:path w="51" h="55">
                    <a:moveTo>
                      <a:pt x="0" y="55"/>
                    </a:moveTo>
                    <a:lnTo>
                      <a:pt x="0" y="0"/>
                    </a:lnTo>
                    <a:lnTo>
                      <a:pt x="51" y="0"/>
                    </a:lnTo>
                    <a:lnTo>
                      <a:pt x="51" y="11"/>
                    </a:lnTo>
                    <a:lnTo>
                      <a:pt x="12" y="11"/>
                    </a:lnTo>
                    <a:lnTo>
                      <a:pt x="12" y="21"/>
                    </a:lnTo>
                    <a:lnTo>
                      <a:pt x="45" y="21"/>
                    </a:lnTo>
                    <a:lnTo>
                      <a:pt x="45" y="33"/>
                    </a:lnTo>
                    <a:lnTo>
                      <a:pt x="12" y="33"/>
                    </a:lnTo>
                    <a:lnTo>
                      <a:pt x="12" y="44"/>
                    </a:lnTo>
                    <a:lnTo>
                      <a:pt x="51" y="44"/>
                    </a:lnTo>
                    <a:lnTo>
                      <a:pt x="51"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1" name="Freeform 248"/>
              <p:cNvSpPr>
                <a:spLocks noEditPoints="1"/>
              </p:cNvSpPr>
              <p:nvPr/>
            </p:nvSpPr>
            <p:spPr bwMode="auto">
              <a:xfrm>
                <a:off x="7831200" y="5708575"/>
                <a:ext cx="38989" cy="40489"/>
              </a:xfrm>
              <a:custGeom>
                <a:avLst/>
                <a:gdLst/>
                <a:ahLst/>
                <a:cxnLst>
                  <a:cxn ang="0">
                    <a:pos x="0" y="55"/>
                  </a:cxn>
                  <a:cxn ang="0">
                    <a:pos x="0" y="0"/>
                  </a:cxn>
                  <a:cxn ang="0">
                    <a:pos x="43" y="0"/>
                  </a:cxn>
                  <a:cxn ang="0">
                    <a:pos x="43" y="0"/>
                  </a:cxn>
                  <a:cxn ang="0">
                    <a:pos x="47" y="1"/>
                  </a:cxn>
                  <a:cxn ang="0">
                    <a:pos x="50" y="3"/>
                  </a:cxn>
                  <a:cxn ang="0">
                    <a:pos x="52" y="5"/>
                  </a:cxn>
                  <a:cxn ang="0">
                    <a:pos x="52" y="9"/>
                  </a:cxn>
                  <a:cxn ang="0">
                    <a:pos x="52" y="27"/>
                  </a:cxn>
                  <a:cxn ang="0">
                    <a:pos x="52" y="27"/>
                  </a:cxn>
                  <a:cxn ang="0">
                    <a:pos x="52" y="30"/>
                  </a:cxn>
                  <a:cxn ang="0">
                    <a:pos x="50" y="34"/>
                  </a:cxn>
                  <a:cxn ang="0">
                    <a:pos x="46" y="35"/>
                  </a:cxn>
                  <a:cxn ang="0">
                    <a:pos x="42" y="36"/>
                  </a:cxn>
                  <a:cxn ang="0">
                    <a:pos x="42" y="36"/>
                  </a:cxn>
                  <a:cxn ang="0">
                    <a:pos x="40" y="36"/>
                  </a:cxn>
                  <a:cxn ang="0">
                    <a:pos x="53" y="55"/>
                  </a:cxn>
                  <a:cxn ang="0">
                    <a:pos x="38" y="55"/>
                  </a:cxn>
                  <a:cxn ang="0">
                    <a:pos x="26" y="36"/>
                  </a:cxn>
                  <a:cxn ang="0">
                    <a:pos x="12" y="36"/>
                  </a:cxn>
                  <a:cxn ang="0">
                    <a:pos x="12" y="55"/>
                  </a:cxn>
                  <a:cxn ang="0">
                    <a:pos x="0" y="55"/>
                  </a:cxn>
                  <a:cxn ang="0">
                    <a:pos x="12" y="25"/>
                  </a:cxn>
                  <a:cxn ang="0">
                    <a:pos x="40" y="25"/>
                  </a:cxn>
                  <a:cxn ang="0">
                    <a:pos x="40" y="11"/>
                  </a:cxn>
                  <a:cxn ang="0">
                    <a:pos x="12" y="11"/>
                  </a:cxn>
                  <a:cxn ang="0">
                    <a:pos x="12" y="25"/>
                  </a:cxn>
                </a:cxnLst>
                <a:rect l="0" t="0" r="r" b="b"/>
                <a:pathLst>
                  <a:path w="53" h="55">
                    <a:moveTo>
                      <a:pt x="0" y="55"/>
                    </a:moveTo>
                    <a:lnTo>
                      <a:pt x="0" y="0"/>
                    </a:lnTo>
                    <a:lnTo>
                      <a:pt x="43" y="0"/>
                    </a:lnTo>
                    <a:lnTo>
                      <a:pt x="43" y="0"/>
                    </a:lnTo>
                    <a:lnTo>
                      <a:pt x="47" y="1"/>
                    </a:lnTo>
                    <a:lnTo>
                      <a:pt x="50" y="3"/>
                    </a:lnTo>
                    <a:lnTo>
                      <a:pt x="52" y="5"/>
                    </a:lnTo>
                    <a:lnTo>
                      <a:pt x="52" y="9"/>
                    </a:lnTo>
                    <a:lnTo>
                      <a:pt x="52" y="27"/>
                    </a:lnTo>
                    <a:lnTo>
                      <a:pt x="52" y="27"/>
                    </a:lnTo>
                    <a:lnTo>
                      <a:pt x="52" y="30"/>
                    </a:lnTo>
                    <a:lnTo>
                      <a:pt x="50" y="34"/>
                    </a:lnTo>
                    <a:lnTo>
                      <a:pt x="46" y="35"/>
                    </a:lnTo>
                    <a:lnTo>
                      <a:pt x="42" y="36"/>
                    </a:lnTo>
                    <a:lnTo>
                      <a:pt x="42" y="36"/>
                    </a:lnTo>
                    <a:lnTo>
                      <a:pt x="40" y="36"/>
                    </a:lnTo>
                    <a:lnTo>
                      <a:pt x="53" y="55"/>
                    </a:lnTo>
                    <a:lnTo>
                      <a:pt x="38" y="55"/>
                    </a:lnTo>
                    <a:lnTo>
                      <a:pt x="26" y="36"/>
                    </a:lnTo>
                    <a:lnTo>
                      <a:pt x="12" y="36"/>
                    </a:lnTo>
                    <a:lnTo>
                      <a:pt x="12" y="55"/>
                    </a:lnTo>
                    <a:lnTo>
                      <a:pt x="0" y="55"/>
                    </a:lnTo>
                    <a:close/>
                    <a:moveTo>
                      <a:pt x="12" y="25"/>
                    </a:moveTo>
                    <a:lnTo>
                      <a:pt x="40" y="25"/>
                    </a:lnTo>
                    <a:lnTo>
                      <a:pt x="40" y="11"/>
                    </a:lnTo>
                    <a:lnTo>
                      <a:pt x="12" y="11"/>
                    </a:lnTo>
                    <a:lnTo>
                      <a:pt x="12" y="2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2" name="Freeform 249"/>
              <p:cNvSpPr>
                <a:spLocks/>
              </p:cNvSpPr>
              <p:nvPr/>
            </p:nvSpPr>
            <p:spPr bwMode="auto">
              <a:xfrm>
                <a:off x="7877687" y="5708575"/>
                <a:ext cx="37490" cy="40489"/>
              </a:xfrm>
              <a:custGeom>
                <a:avLst/>
                <a:gdLst/>
                <a:ahLst/>
                <a:cxnLst>
                  <a:cxn ang="0">
                    <a:pos x="13" y="55"/>
                  </a:cxn>
                  <a:cxn ang="0">
                    <a:pos x="8" y="55"/>
                  </a:cxn>
                  <a:cxn ang="0">
                    <a:pos x="8" y="55"/>
                  </a:cxn>
                  <a:cxn ang="0">
                    <a:pos x="5" y="54"/>
                  </a:cxn>
                  <a:cxn ang="0">
                    <a:pos x="2" y="52"/>
                  </a:cxn>
                  <a:cxn ang="0">
                    <a:pos x="1" y="50"/>
                  </a:cxn>
                  <a:cxn ang="0">
                    <a:pos x="0" y="47"/>
                  </a:cxn>
                  <a:cxn ang="0">
                    <a:pos x="0" y="40"/>
                  </a:cxn>
                  <a:cxn ang="0">
                    <a:pos x="13" y="40"/>
                  </a:cxn>
                  <a:cxn ang="0">
                    <a:pos x="13" y="44"/>
                  </a:cxn>
                  <a:cxn ang="0">
                    <a:pos x="39" y="44"/>
                  </a:cxn>
                  <a:cxn ang="0">
                    <a:pos x="39" y="33"/>
                  </a:cxn>
                  <a:cxn ang="0">
                    <a:pos x="9" y="33"/>
                  </a:cxn>
                  <a:cxn ang="0">
                    <a:pos x="9" y="33"/>
                  </a:cxn>
                  <a:cxn ang="0">
                    <a:pos x="5" y="31"/>
                  </a:cxn>
                  <a:cxn ang="0">
                    <a:pos x="3" y="30"/>
                  </a:cxn>
                  <a:cxn ang="0">
                    <a:pos x="1" y="27"/>
                  </a:cxn>
                  <a:cxn ang="0">
                    <a:pos x="1" y="24"/>
                  </a:cxn>
                  <a:cxn ang="0">
                    <a:pos x="1" y="9"/>
                  </a:cxn>
                  <a:cxn ang="0">
                    <a:pos x="1" y="9"/>
                  </a:cxn>
                  <a:cxn ang="0">
                    <a:pos x="1" y="5"/>
                  </a:cxn>
                  <a:cxn ang="0">
                    <a:pos x="3" y="3"/>
                  </a:cxn>
                  <a:cxn ang="0">
                    <a:pos x="6" y="1"/>
                  </a:cxn>
                  <a:cxn ang="0">
                    <a:pos x="9" y="0"/>
                  </a:cxn>
                  <a:cxn ang="0">
                    <a:pos x="43" y="0"/>
                  </a:cxn>
                  <a:cxn ang="0">
                    <a:pos x="43" y="0"/>
                  </a:cxn>
                  <a:cxn ang="0">
                    <a:pos x="47" y="1"/>
                  </a:cxn>
                  <a:cxn ang="0">
                    <a:pos x="49" y="3"/>
                  </a:cxn>
                  <a:cxn ang="0">
                    <a:pos x="51" y="5"/>
                  </a:cxn>
                  <a:cxn ang="0">
                    <a:pos x="51" y="9"/>
                  </a:cxn>
                  <a:cxn ang="0">
                    <a:pos x="51" y="15"/>
                  </a:cxn>
                  <a:cxn ang="0">
                    <a:pos x="39" y="15"/>
                  </a:cxn>
                  <a:cxn ang="0">
                    <a:pos x="39" y="11"/>
                  </a:cxn>
                  <a:cxn ang="0">
                    <a:pos x="13" y="11"/>
                  </a:cxn>
                  <a:cxn ang="0">
                    <a:pos x="13" y="21"/>
                  </a:cxn>
                  <a:cxn ang="0">
                    <a:pos x="43" y="21"/>
                  </a:cxn>
                  <a:cxn ang="0">
                    <a:pos x="43" y="21"/>
                  </a:cxn>
                  <a:cxn ang="0">
                    <a:pos x="46" y="22"/>
                  </a:cxn>
                  <a:cxn ang="0">
                    <a:pos x="49" y="24"/>
                  </a:cxn>
                  <a:cxn ang="0">
                    <a:pos x="51" y="26"/>
                  </a:cxn>
                  <a:cxn ang="0">
                    <a:pos x="51" y="30"/>
                  </a:cxn>
                  <a:cxn ang="0">
                    <a:pos x="51" y="46"/>
                  </a:cxn>
                  <a:cxn ang="0">
                    <a:pos x="51" y="46"/>
                  </a:cxn>
                  <a:cxn ang="0">
                    <a:pos x="51" y="50"/>
                  </a:cxn>
                  <a:cxn ang="0">
                    <a:pos x="49" y="52"/>
                  </a:cxn>
                  <a:cxn ang="0">
                    <a:pos x="47" y="54"/>
                  </a:cxn>
                  <a:cxn ang="0">
                    <a:pos x="43" y="55"/>
                  </a:cxn>
                  <a:cxn ang="0">
                    <a:pos x="13" y="55"/>
                  </a:cxn>
                </a:cxnLst>
                <a:rect l="0" t="0" r="r" b="b"/>
                <a:pathLst>
                  <a:path w="51" h="55">
                    <a:moveTo>
                      <a:pt x="13" y="55"/>
                    </a:moveTo>
                    <a:lnTo>
                      <a:pt x="8" y="55"/>
                    </a:lnTo>
                    <a:lnTo>
                      <a:pt x="8" y="55"/>
                    </a:lnTo>
                    <a:lnTo>
                      <a:pt x="5" y="54"/>
                    </a:lnTo>
                    <a:lnTo>
                      <a:pt x="2" y="52"/>
                    </a:lnTo>
                    <a:lnTo>
                      <a:pt x="1" y="50"/>
                    </a:lnTo>
                    <a:lnTo>
                      <a:pt x="0" y="47"/>
                    </a:lnTo>
                    <a:lnTo>
                      <a:pt x="0" y="40"/>
                    </a:lnTo>
                    <a:lnTo>
                      <a:pt x="13" y="40"/>
                    </a:lnTo>
                    <a:lnTo>
                      <a:pt x="13" y="44"/>
                    </a:lnTo>
                    <a:lnTo>
                      <a:pt x="39" y="44"/>
                    </a:lnTo>
                    <a:lnTo>
                      <a:pt x="39" y="33"/>
                    </a:lnTo>
                    <a:lnTo>
                      <a:pt x="9" y="33"/>
                    </a:lnTo>
                    <a:lnTo>
                      <a:pt x="9" y="33"/>
                    </a:lnTo>
                    <a:lnTo>
                      <a:pt x="5" y="31"/>
                    </a:lnTo>
                    <a:lnTo>
                      <a:pt x="3" y="30"/>
                    </a:lnTo>
                    <a:lnTo>
                      <a:pt x="1" y="27"/>
                    </a:lnTo>
                    <a:lnTo>
                      <a:pt x="1" y="24"/>
                    </a:lnTo>
                    <a:lnTo>
                      <a:pt x="1" y="9"/>
                    </a:lnTo>
                    <a:lnTo>
                      <a:pt x="1" y="9"/>
                    </a:lnTo>
                    <a:lnTo>
                      <a:pt x="1" y="5"/>
                    </a:lnTo>
                    <a:lnTo>
                      <a:pt x="3" y="3"/>
                    </a:lnTo>
                    <a:lnTo>
                      <a:pt x="6" y="1"/>
                    </a:lnTo>
                    <a:lnTo>
                      <a:pt x="9" y="0"/>
                    </a:lnTo>
                    <a:lnTo>
                      <a:pt x="43" y="0"/>
                    </a:lnTo>
                    <a:lnTo>
                      <a:pt x="43" y="0"/>
                    </a:lnTo>
                    <a:lnTo>
                      <a:pt x="47" y="1"/>
                    </a:lnTo>
                    <a:lnTo>
                      <a:pt x="49" y="3"/>
                    </a:lnTo>
                    <a:lnTo>
                      <a:pt x="51" y="5"/>
                    </a:lnTo>
                    <a:lnTo>
                      <a:pt x="51" y="9"/>
                    </a:lnTo>
                    <a:lnTo>
                      <a:pt x="51" y="15"/>
                    </a:lnTo>
                    <a:lnTo>
                      <a:pt x="39" y="15"/>
                    </a:lnTo>
                    <a:lnTo>
                      <a:pt x="39" y="11"/>
                    </a:lnTo>
                    <a:lnTo>
                      <a:pt x="13" y="11"/>
                    </a:lnTo>
                    <a:lnTo>
                      <a:pt x="13" y="21"/>
                    </a:lnTo>
                    <a:lnTo>
                      <a:pt x="43" y="21"/>
                    </a:lnTo>
                    <a:lnTo>
                      <a:pt x="43" y="21"/>
                    </a:lnTo>
                    <a:lnTo>
                      <a:pt x="46" y="22"/>
                    </a:lnTo>
                    <a:lnTo>
                      <a:pt x="49" y="24"/>
                    </a:lnTo>
                    <a:lnTo>
                      <a:pt x="51" y="26"/>
                    </a:lnTo>
                    <a:lnTo>
                      <a:pt x="51" y="30"/>
                    </a:lnTo>
                    <a:lnTo>
                      <a:pt x="51" y="46"/>
                    </a:lnTo>
                    <a:lnTo>
                      <a:pt x="51" y="46"/>
                    </a:lnTo>
                    <a:lnTo>
                      <a:pt x="51" y="50"/>
                    </a:lnTo>
                    <a:lnTo>
                      <a:pt x="49" y="52"/>
                    </a:lnTo>
                    <a:lnTo>
                      <a:pt x="47" y="54"/>
                    </a:lnTo>
                    <a:lnTo>
                      <a:pt x="43" y="55"/>
                    </a:lnTo>
                    <a:lnTo>
                      <a:pt x="13"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3" name="Freeform 250"/>
              <p:cNvSpPr>
                <a:spLocks/>
              </p:cNvSpPr>
              <p:nvPr/>
            </p:nvSpPr>
            <p:spPr bwMode="auto">
              <a:xfrm>
                <a:off x="7924175" y="5708575"/>
                <a:ext cx="41989" cy="40489"/>
              </a:xfrm>
              <a:custGeom>
                <a:avLst/>
                <a:gdLst/>
                <a:ahLst/>
                <a:cxnLst>
                  <a:cxn ang="0">
                    <a:pos x="0" y="55"/>
                  </a:cxn>
                  <a:cxn ang="0">
                    <a:pos x="0" y="0"/>
                  </a:cxn>
                  <a:cxn ang="0">
                    <a:pos x="13" y="0"/>
                  </a:cxn>
                  <a:cxn ang="0">
                    <a:pos x="13" y="22"/>
                  </a:cxn>
                  <a:cxn ang="0">
                    <a:pos x="37" y="0"/>
                  </a:cxn>
                  <a:cxn ang="0">
                    <a:pos x="54" y="0"/>
                  </a:cxn>
                  <a:cxn ang="0">
                    <a:pos x="25" y="25"/>
                  </a:cxn>
                  <a:cxn ang="0">
                    <a:pos x="55" y="55"/>
                  </a:cxn>
                  <a:cxn ang="0">
                    <a:pos x="37" y="55"/>
                  </a:cxn>
                  <a:cxn ang="0">
                    <a:pos x="13" y="29"/>
                  </a:cxn>
                  <a:cxn ang="0">
                    <a:pos x="13" y="55"/>
                  </a:cxn>
                  <a:cxn ang="0">
                    <a:pos x="0" y="55"/>
                  </a:cxn>
                </a:cxnLst>
                <a:rect l="0" t="0" r="r" b="b"/>
                <a:pathLst>
                  <a:path w="55" h="55">
                    <a:moveTo>
                      <a:pt x="0" y="55"/>
                    </a:moveTo>
                    <a:lnTo>
                      <a:pt x="0" y="0"/>
                    </a:lnTo>
                    <a:lnTo>
                      <a:pt x="13" y="0"/>
                    </a:lnTo>
                    <a:lnTo>
                      <a:pt x="13" y="22"/>
                    </a:lnTo>
                    <a:lnTo>
                      <a:pt x="37" y="0"/>
                    </a:lnTo>
                    <a:lnTo>
                      <a:pt x="54" y="0"/>
                    </a:lnTo>
                    <a:lnTo>
                      <a:pt x="25" y="25"/>
                    </a:lnTo>
                    <a:lnTo>
                      <a:pt x="55" y="55"/>
                    </a:lnTo>
                    <a:lnTo>
                      <a:pt x="37" y="55"/>
                    </a:lnTo>
                    <a:lnTo>
                      <a:pt x="13" y="29"/>
                    </a:lnTo>
                    <a:lnTo>
                      <a:pt x="13" y="55"/>
                    </a:lnTo>
                    <a:lnTo>
                      <a:pt x="0" y="55"/>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4" name="Freeform 233"/>
              <p:cNvSpPr>
                <a:spLocks/>
              </p:cNvSpPr>
              <p:nvPr/>
            </p:nvSpPr>
            <p:spPr bwMode="auto">
              <a:xfrm>
                <a:off x="7553775" y="5677834"/>
                <a:ext cx="91475" cy="97474"/>
              </a:xfrm>
              <a:custGeom>
                <a:avLst/>
                <a:gdLst/>
                <a:ahLst/>
                <a:cxnLst>
                  <a:cxn ang="0">
                    <a:pos x="105" y="0"/>
                  </a:cxn>
                  <a:cxn ang="0">
                    <a:pos x="17" y="0"/>
                  </a:cxn>
                  <a:cxn ang="0">
                    <a:pos x="17" y="0"/>
                  </a:cxn>
                  <a:cxn ang="0">
                    <a:pos x="13" y="1"/>
                  </a:cxn>
                  <a:cxn ang="0">
                    <a:pos x="10" y="2"/>
                  </a:cxn>
                  <a:cxn ang="0">
                    <a:pos x="7" y="3"/>
                  </a:cxn>
                  <a:cxn ang="0">
                    <a:pos x="5" y="5"/>
                  </a:cxn>
                  <a:cxn ang="0">
                    <a:pos x="3" y="8"/>
                  </a:cxn>
                  <a:cxn ang="0">
                    <a:pos x="1" y="11"/>
                  </a:cxn>
                  <a:cxn ang="0">
                    <a:pos x="0" y="14"/>
                  </a:cxn>
                  <a:cxn ang="0">
                    <a:pos x="0" y="17"/>
                  </a:cxn>
                  <a:cxn ang="0">
                    <a:pos x="0" y="112"/>
                  </a:cxn>
                  <a:cxn ang="0">
                    <a:pos x="0" y="112"/>
                  </a:cxn>
                  <a:cxn ang="0">
                    <a:pos x="0" y="115"/>
                  </a:cxn>
                  <a:cxn ang="0">
                    <a:pos x="1" y="118"/>
                  </a:cxn>
                  <a:cxn ang="0">
                    <a:pos x="3" y="121"/>
                  </a:cxn>
                  <a:cxn ang="0">
                    <a:pos x="5" y="124"/>
                  </a:cxn>
                  <a:cxn ang="0">
                    <a:pos x="7" y="126"/>
                  </a:cxn>
                  <a:cxn ang="0">
                    <a:pos x="10" y="127"/>
                  </a:cxn>
                  <a:cxn ang="0">
                    <a:pos x="13" y="128"/>
                  </a:cxn>
                  <a:cxn ang="0">
                    <a:pos x="17" y="129"/>
                  </a:cxn>
                  <a:cxn ang="0">
                    <a:pos x="105" y="129"/>
                  </a:cxn>
                  <a:cxn ang="0">
                    <a:pos x="105" y="129"/>
                  </a:cxn>
                  <a:cxn ang="0">
                    <a:pos x="108" y="128"/>
                  </a:cxn>
                  <a:cxn ang="0">
                    <a:pos x="112" y="127"/>
                  </a:cxn>
                  <a:cxn ang="0">
                    <a:pos x="114" y="126"/>
                  </a:cxn>
                  <a:cxn ang="0">
                    <a:pos x="117" y="124"/>
                  </a:cxn>
                  <a:cxn ang="0">
                    <a:pos x="119" y="121"/>
                  </a:cxn>
                  <a:cxn ang="0">
                    <a:pos x="121" y="118"/>
                  </a:cxn>
                  <a:cxn ang="0">
                    <a:pos x="122" y="115"/>
                  </a:cxn>
                  <a:cxn ang="0">
                    <a:pos x="122" y="112"/>
                  </a:cxn>
                  <a:cxn ang="0">
                    <a:pos x="122" y="17"/>
                  </a:cxn>
                  <a:cxn ang="0">
                    <a:pos x="122" y="17"/>
                  </a:cxn>
                  <a:cxn ang="0">
                    <a:pos x="122" y="14"/>
                  </a:cxn>
                  <a:cxn ang="0">
                    <a:pos x="121" y="11"/>
                  </a:cxn>
                  <a:cxn ang="0">
                    <a:pos x="119" y="8"/>
                  </a:cxn>
                  <a:cxn ang="0">
                    <a:pos x="117" y="5"/>
                  </a:cxn>
                  <a:cxn ang="0">
                    <a:pos x="114" y="3"/>
                  </a:cxn>
                  <a:cxn ang="0">
                    <a:pos x="112" y="2"/>
                  </a:cxn>
                  <a:cxn ang="0">
                    <a:pos x="108" y="1"/>
                  </a:cxn>
                  <a:cxn ang="0">
                    <a:pos x="105" y="0"/>
                  </a:cxn>
                </a:cxnLst>
                <a:rect l="0" t="0" r="r" b="b"/>
                <a:pathLst>
                  <a:path w="122" h="129">
                    <a:moveTo>
                      <a:pt x="105" y="0"/>
                    </a:moveTo>
                    <a:lnTo>
                      <a:pt x="17" y="0"/>
                    </a:lnTo>
                    <a:lnTo>
                      <a:pt x="17" y="0"/>
                    </a:lnTo>
                    <a:lnTo>
                      <a:pt x="13" y="1"/>
                    </a:lnTo>
                    <a:lnTo>
                      <a:pt x="10" y="2"/>
                    </a:lnTo>
                    <a:lnTo>
                      <a:pt x="7" y="3"/>
                    </a:lnTo>
                    <a:lnTo>
                      <a:pt x="5" y="5"/>
                    </a:lnTo>
                    <a:lnTo>
                      <a:pt x="3" y="8"/>
                    </a:lnTo>
                    <a:lnTo>
                      <a:pt x="1" y="11"/>
                    </a:lnTo>
                    <a:lnTo>
                      <a:pt x="0" y="14"/>
                    </a:lnTo>
                    <a:lnTo>
                      <a:pt x="0" y="17"/>
                    </a:lnTo>
                    <a:lnTo>
                      <a:pt x="0" y="112"/>
                    </a:lnTo>
                    <a:lnTo>
                      <a:pt x="0" y="112"/>
                    </a:lnTo>
                    <a:lnTo>
                      <a:pt x="0" y="115"/>
                    </a:lnTo>
                    <a:lnTo>
                      <a:pt x="1" y="118"/>
                    </a:lnTo>
                    <a:lnTo>
                      <a:pt x="3" y="121"/>
                    </a:lnTo>
                    <a:lnTo>
                      <a:pt x="5" y="124"/>
                    </a:lnTo>
                    <a:lnTo>
                      <a:pt x="7" y="126"/>
                    </a:lnTo>
                    <a:lnTo>
                      <a:pt x="10" y="127"/>
                    </a:lnTo>
                    <a:lnTo>
                      <a:pt x="13" y="128"/>
                    </a:lnTo>
                    <a:lnTo>
                      <a:pt x="17" y="129"/>
                    </a:lnTo>
                    <a:lnTo>
                      <a:pt x="105" y="129"/>
                    </a:lnTo>
                    <a:lnTo>
                      <a:pt x="105" y="129"/>
                    </a:lnTo>
                    <a:lnTo>
                      <a:pt x="108" y="128"/>
                    </a:lnTo>
                    <a:lnTo>
                      <a:pt x="112" y="127"/>
                    </a:lnTo>
                    <a:lnTo>
                      <a:pt x="114" y="126"/>
                    </a:lnTo>
                    <a:lnTo>
                      <a:pt x="117" y="124"/>
                    </a:lnTo>
                    <a:lnTo>
                      <a:pt x="119" y="121"/>
                    </a:lnTo>
                    <a:lnTo>
                      <a:pt x="121" y="118"/>
                    </a:lnTo>
                    <a:lnTo>
                      <a:pt x="122" y="115"/>
                    </a:lnTo>
                    <a:lnTo>
                      <a:pt x="122" y="112"/>
                    </a:lnTo>
                    <a:lnTo>
                      <a:pt x="122" y="17"/>
                    </a:lnTo>
                    <a:lnTo>
                      <a:pt x="122" y="17"/>
                    </a:lnTo>
                    <a:lnTo>
                      <a:pt x="122" y="14"/>
                    </a:lnTo>
                    <a:lnTo>
                      <a:pt x="121" y="11"/>
                    </a:lnTo>
                    <a:lnTo>
                      <a:pt x="119" y="8"/>
                    </a:lnTo>
                    <a:lnTo>
                      <a:pt x="117" y="5"/>
                    </a:lnTo>
                    <a:lnTo>
                      <a:pt x="114" y="3"/>
                    </a:lnTo>
                    <a:lnTo>
                      <a:pt x="112" y="2"/>
                    </a:lnTo>
                    <a:lnTo>
                      <a:pt x="108" y="1"/>
                    </a:lnTo>
                    <a:lnTo>
                      <a:pt x="105"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35" name="Freeform 244"/>
              <p:cNvSpPr>
                <a:spLocks/>
              </p:cNvSpPr>
              <p:nvPr/>
            </p:nvSpPr>
            <p:spPr bwMode="auto">
              <a:xfrm>
                <a:off x="7561273" y="5689081"/>
                <a:ext cx="76479" cy="74980"/>
              </a:xfrm>
              <a:custGeom>
                <a:avLst/>
                <a:gdLst/>
                <a:ahLst/>
                <a:cxnLst>
                  <a:cxn ang="0">
                    <a:pos x="71" y="48"/>
                  </a:cxn>
                  <a:cxn ang="0">
                    <a:pos x="93" y="19"/>
                  </a:cxn>
                  <a:cxn ang="0">
                    <a:pos x="93" y="19"/>
                  </a:cxn>
                  <a:cxn ang="0">
                    <a:pos x="61" y="35"/>
                  </a:cxn>
                  <a:cxn ang="0">
                    <a:pos x="52" y="0"/>
                  </a:cxn>
                  <a:cxn ang="0">
                    <a:pos x="52" y="0"/>
                  </a:cxn>
                  <a:cxn ang="0">
                    <a:pos x="44" y="35"/>
                  </a:cxn>
                  <a:cxn ang="0">
                    <a:pos x="11" y="19"/>
                  </a:cxn>
                  <a:cxn ang="0">
                    <a:pos x="11" y="19"/>
                  </a:cxn>
                  <a:cxn ang="0">
                    <a:pos x="33" y="48"/>
                  </a:cxn>
                  <a:cxn ang="0">
                    <a:pos x="0" y="65"/>
                  </a:cxn>
                  <a:cxn ang="0">
                    <a:pos x="1" y="65"/>
                  </a:cxn>
                  <a:cxn ang="0">
                    <a:pos x="37" y="65"/>
                  </a:cxn>
                  <a:cxn ang="0">
                    <a:pos x="29" y="100"/>
                  </a:cxn>
                  <a:cxn ang="0">
                    <a:pos x="29" y="100"/>
                  </a:cxn>
                  <a:cxn ang="0">
                    <a:pos x="52" y="72"/>
                  </a:cxn>
                  <a:cxn ang="0">
                    <a:pos x="75" y="100"/>
                  </a:cxn>
                  <a:cxn ang="0">
                    <a:pos x="75" y="100"/>
                  </a:cxn>
                  <a:cxn ang="0">
                    <a:pos x="67" y="65"/>
                  </a:cxn>
                  <a:cxn ang="0">
                    <a:pos x="103" y="65"/>
                  </a:cxn>
                  <a:cxn ang="0">
                    <a:pos x="103" y="65"/>
                  </a:cxn>
                  <a:cxn ang="0">
                    <a:pos x="71" y="48"/>
                  </a:cxn>
                </a:cxnLst>
                <a:rect l="0" t="0" r="r" b="b"/>
                <a:pathLst>
                  <a:path w="103" h="100">
                    <a:moveTo>
                      <a:pt x="71" y="48"/>
                    </a:moveTo>
                    <a:lnTo>
                      <a:pt x="93" y="19"/>
                    </a:lnTo>
                    <a:lnTo>
                      <a:pt x="93" y="19"/>
                    </a:lnTo>
                    <a:lnTo>
                      <a:pt x="61" y="35"/>
                    </a:lnTo>
                    <a:lnTo>
                      <a:pt x="52" y="0"/>
                    </a:lnTo>
                    <a:lnTo>
                      <a:pt x="52" y="0"/>
                    </a:lnTo>
                    <a:lnTo>
                      <a:pt x="44" y="35"/>
                    </a:lnTo>
                    <a:lnTo>
                      <a:pt x="11" y="19"/>
                    </a:lnTo>
                    <a:lnTo>
                      <a:pt x="11" y="19"/>
                    </a:lnTo>
                    <a:lnTo>
                      <a:pt x="33" y="48"/>
                    </a:lnTo>
                    <a:lnTo>
                      <a:pt x="0" y="65"/>
                    </a:lnTo>
                    <a:lnTo>
                      <a:pt x="1" y="65"/>
                    </a:lnTo>
                    <a:lnTo>
                      <a:pt x="37" y="65"/>
                    </a:lnTo>
                    <a:lnTo>
                      <a:pt x="29" y="100"/>
                    </a:lnTo>
                    <a:lnTo>
                      <a:pt x="29" y="100"/>
                    </a:lnTo>
                    <a:lnTo>
                      <a:pt x="52" y="72"/>
                    </a:lnTo>
                    <a:lnTo>
                      <a:pt x="75" y="100"/>
                    </a:lnTo>
                    <a:lnTo>
                      <a:pt x="75" y="100"/>
                    </a:lnTo>
                    <a:lnTo>
                      <a:pt x="67" y="65"/>
                    </a:lnTo>
                    <a:lnTo>
                      <a:pt x="103" y="65"/>
                    </a:lnTo>
                    <a:lnTo>
                      <a:pt x="103" y="65"/>
                    </a:lnTo>
                    <a:lnTo>
                      <a:pt x="71" y="48"/>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grpSp>
      <p:grpSp>
        <p:nvGrpSpPr>
          <p:cNvPr id="152" name="Group 151"/>
          <p:cNvGrpSpPr>
            <a:grpSpLocks/>
          </p:cNvGrpSpPr>
          <p:nvPr/>
        </p:nvGrpSpPr>
        <p:grpSpPr>
          <a:xfrm>
            <a:off x="2167376" y="5014914"/>
            <a:ext cx="1424989" cy="756000"/>
            <a:chOff x="703666" y="4945091"/>
            <a:chExt cx="1899985" cy="883261"/>
          </a:xfrm>
          <a:solidFill>
            <a:schemeClr val="tx1"/>
          </a:solidFill>
        </p:grpSpPr>
        <p:sp>
          <p:nvSpPr>
            <p:cNvPr id="153"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4"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5"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6"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7"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8"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59"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0"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1"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sp>
        <p:nvSpPr>
          <p:cNvPr id="162" name="Freeform 104"/>
          <p:cNvSpPr>
            <a:spLocks noEditPoints="1"/>
          </p:cNvSpPr>
          <p:nvPr/>
        </p:nvSpPr>
        <p:spPr bwMode="auto">
          <a:xfrm>
            <a:off x="6779165" y="4256566"/>
            <a:ext cx="1228166"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3" name="Freeform 104"/>
          <p:cNvSpPr>
            <a:spLocks noEditPoints="1"/>
          </p:cNvSpPr>
          <p:nvPr/>
        </p:nvSpPr>
        <p:spPr bwMode="auto">
          <a:xfrm flipH="1">
            <a:off x="1276351" y="2177040"/>
            <a:ext cx="1208372" cy="687188"/>
          </a:xfrm>
          <a:custGeom>
            <a:avLst/>
            <a:gdLst/>
            <a:ahLst/>
            <a:cxnLst>
              <a:cxn ang="0">
                <a:pos x="1474" y="1145"/>
              </a:cxn>
              <a:cxn ang="0">
                <a:pos x="1196" y="1125"/>
              </a:cxn>
              <a:cxn ang="0">
                <a:pos x="1196" y="1048"/>
              </a:cxn>
              <a:cxn ang="0">
                <a:pos x="1474" y="1028"/>
              </a:cxn>
              <a:cxn ang="0">
                <a:pos x="1196" y="1028"/>
              </a:cxn>
              <a:cxn ang="0">
                <a:pos x="1474" y="854"/>
              </a:cxn>
              <a:cxn ang="0">
                <a:pos x="1196" y="834"/>
              </a:cxn>
              <a:cxn ang="0">
                <a:pos x="1196" y="757"/>
              </a:cxn>
              <a:cxn ang="0">
                <a:pos x="1777" y="1222"/>
              </a:cxn>
              <a:cxn ang="0">
                <a:pos x="1498" y="1222"/>
              </a:cxn>
              <a:cxn ang="0">
                <a:pos x="1777" y="1048"/>
              </a:cxn>
              <a:cxn ang="0">
                <a:pos x="1498" y="1028"/>
              </a:cxn>
              <a:cxn ang="0">
                <a:pos x="1498" y="951"/>
              </a:cxn>
              <a:cxn ang="0">
                <a:pos x="1777" y="931"/>
              </a:cxn>
              <a:cxn ang="0">
                <a:pos x="1498" y="931"/>
              </a:cxn>
              <a:cxn ang="0">
                <a:pos x="1777" y="757"/>
              </a:cxn>
              <a:cxn ang="0">
                <a:pos x="1801" y="1222"/>
              </a:cxn>
              <a:cxn ang="0">
                <a:pos x="1801" y="1145"/>
              </a:cxn>
              <a:cxn ang="0">
                <a:pos x="2079" y="1125"/>
              </a:cxn>
              <a:cxn ang="0">
                <a:pos x="1801" y="1125"/>
              </a:cxn>
              <a:cxn ang="0">
                <a:pos x="2079" y="951"/>
              </a:cxn>
              <a:cxn ang="0">
                <a:pos x="1801" y="931"/>
              </a:cxn>
              <a:cxn ang="0">
                <a:pos x="1801" y="854"/>
              </a:cxn>
              <a:cxn ang="0">
                <a:pos x="2079" y="543"/>
              </a:cxn>
              <a:cxn ang="0">
                <a:pos x="1801" y="543"/>
              </a:cxn>
              <a:cxn ang="0">
                <a:pos x="1002" y="0"/>
              </a:cxn>
              <a:cxn ang="0">
                <a:pos x="974" y="12"/>
              </a:cxn>
              <a:cxn ang="0">
                <a:pos x="0" y="428"/>
              </a:cxn>
              <a:cxn ang="0">
                <a:pos x="399" y="1190"/>
              </a:cxn>
              <a:cxn ang="0">
                <a:pos x="444" y="1222"/>
              </a:cxn>
              <a:cxn ang="0">
                <a:pos x="434" y="929"/>
              </a:cxn>
              <a:cxn ang="0">
                <a:pos x="962" y="1190"/>
              </a:cxn>
              <a:cxn ang="0">
                <a:pos x="1020" y="1190"/>
              </a:cxn>
              <a:cxn ang="0">
                <a:pos x="2184" y="428"/>
              </a:cxn>
              <a:cxn ang="0">
                <a:pos x="952" y="28"/>
              </a:cxn>
              <a:cxn ang="0">
                <a:pos x="952" y="28"/>
              </a:cxn>
              <a:cxn ang="0">
                <a:pos x="81" y="392"/>
              </a:cxn>
              <a:cxn ang="0">
                <a:pos x="434" y="382"/>
              </a:cxn>
              <a:cxn ang="0">
                <a:pos x="434" y="911"/>
              </a:cxn>
              <a:cxn ang="0">
                <a:pos x="434" y="911"/>
              </a:cxn>
              <a:cxn ang="0">
                <a:pos x="972" y="450"/>
              </a:cxn>
              <a:cxn ang="0">
                <a:pos x="944" y="392"/>
              </a:cxn>
              <a:cxn ang="0">
                <a:pos x="978" y="32"/>
              </a:cxn>
              <a:cxn ang="0">
                <a:pos x="1002" y="32"/>
              </a:cxn>
              <a:cxn ang="0">
                <a:pos x="1367" y="392"/>
              </a:cxn>
              <a:cxn ang="0">
                <a:pos x="1367" y="392"/>
              </a:cxn>
            </a:cxnLst>
            <a:rect l="0" t="0" r="r" b="b"/>
            <a:pathLst>
              <a:path w="2184" h="1222">
                <a:moveTo>
                  <a:pt x="1196" y="1222"/>
                </a:moveTo>
                <a:lnTo>
                  <a:pt x="1474" y="1222"/>
                </a:lnTo>
                <a:lnTo>
                  <a:pt x="1474" y="1145"/>
                </a:lnTo>
                <a:lnTo>
                  <a:pt x="1196" y="1145"/>
                </a:lnTo>
                <a:lnTo>
                  <a:pt x="1196" y="1222"/>
                </a:lnTo>
                <a:close/>
                <a:moveTo>
                  <a:pt x="1196" y="1125"/>
                </a:moveTo>
                <a:lnTo>
                  <a:pt x="1474" y="1125"/>
                </a:lnTo>
                <a:lnTo>
                  <a:pt x="1474" y="1048"/>
                </a:lnTo>
                <a:lnTo>
                  <a:pt x="1196" y="1048"/>
                </a:lnTo>
                <a:lnTo>
                  <a:pt x="1196" y="1125"/>
                </a:lnTo>
                <a:close/>
                <a:moveTo>
                  <a:pt x="1196" y="1028"/>
                </a:moveTo>
                <a:lnTo>
                  <a:pt x="1474" y="1028"/>
                </a:lnTo>
                <a:lnTo>
                  <a:pt x="1474" y="951"/>
                </a:lnTo>
                <a:lnTo>
                  <a:pt x="1196" y="951"/>
                </a:lnTo>
                <a:lnTo>
                  <a:pt x="1196" y="1028"/>
                </a:lnTo>
                <a:close/>
                <a:moveTo>
                  <a:pt x="1196" y="931"/>
                </a:moveTo>
                <a:lnTo>
                  <a:pt x="1474" y="931"/>
                </a:lnTo>
                <a:lnTo>
                  <a:pt x="1474" y="854"/>
                </a:lnTo>
                <a:lnTo>
                  <a:pt x="1196" y="854"/>
                </a:lnTo>
                <a:lnTo>
                  <a:pt x="1196" y="931"/>
                </a:lnTo>
                <a:close/>
                <a:moveTo>
                  <a:pt x="1196" y="834"/>
                </a:moveTo>
                <a:lnTo>
                  <a:pt x="1474" y="834"/>
                </a:lnTo>
                <a:lnTo>
                  <a:pt x="1474" y="757"/>
                </a:lnTo>
                <a:lnTo>
                  <a:pt x="1196" y="757"/>
                </a:lnTo>
                <a:lnTo>
                  <a:pt x="1196" y="834"/>
                </a:lnTo>
                <a:close/>
                <a:moveTo>
                  <a:pt x="1498" y="1222"/>
                </a:moveTo>
                <a:lnTo>
                  <a:pt x="1777" y="1222"/>
                </a:lnTo>
                <a:lnTo>
                  <a:pt x="1777" y="1145"/>
                </a:lnTo>
                <a:lnTo>
                  <a:pt x="1498" y="1145"/>
                </a:lnTo>
                <a:lnTo>
                  <a:pt x="1498" y="1222"/>
                </a:lnTo>
                <a:close/>
                <a:moveTo>
                  <a:pt x="1498" y="1125"/>
                </a:moveTo>
                <a:lnTo>
                  <a:pt x="1777" y="1125"/>
                </a:lnTo>
                <a:lnTo>
                  <a:pt x="1777" y="1048"/>
                </a:lnTo>
                <a:lnTo>
                  <a:pt x="1498" y="1048"/>
                </a:lnTo>
                <a:lnTo>
                  <a:pt x="1498" y="1125"/>
                </a:lnTo>
                <a:close/>
                <a:moveTo>
                  <a:pt x="1498" y="1028"/>
                </a:moveTo>
                <a:lnTo>
                  <a:pt x="1777" y="1028"/>
                </a:lnTo>
                <a:lnTo>
                  <a:pt x="1777" y="951"/>
                </a:lnTo>
                <a:lnTo>
                  <a:pt x="1498" y="951"/>
                </a:lnTo>
                <a:lnTo>
                  <a:pt x="1498" y="1028"/>
                </a:lnTo>
                <a:close/>
                <a:moveTo>
                  <a:pt x="1498" y="931"/>
                </a:moveTo>
                <a:lnTo>
                  <a:pt x="1777" y="931"/>
                </a:lnTo>
                <a:lnTo>
                  <a:pt x="1777" y="854"/>
                </a:lnTo>
                <a:lnTo>
                  <a:pt x="1498" y="854"/>
                </a:lnTo>
                <a:lnTo>
                  <a:pt x="1498" y="931"/>
                </a:lnTo>
                <a:close/>
                <a:moveTo>
                  <a:pt x="1498" y="834"/>
                </a:moveTo>
                <a:lnTo>
                  <a:pt x="1777" y="834"/>
                </a:lnTo>
                <a:lnTo>
                  <a:pt x="1777" y="757"/>
                </a:lnTo>
                <a:lnTo>
                  <a:pt x="1498" y="757"/>
                </a:lnTo>
                <a:lnTo>
                  <a:pt x="1498" y="834"/>
                </a:lnTo>
                <a:close/>
                <a:moveTo>
                  <a:pt x="1801" y="1222"/>
                </a:moveTo>
                <a:lnTo>
                  <a:pt x="2079" y="1222"/>
                </a:lnTo>
                <a:lnTo>
                  <a:pt x="2079" y="1145"/>
                </a:lnTo>
                <a:lnTo>
                  <a:pt x="1801" y="1145"/>
                </a:lnTo>
                <a:lnTo>
                  <a:pt x="1801" y="1222"/>
                </a:lnTo>
                <a:close/>
                <a:moveTo>
                  <a:pt x="1801" y="1125"/>
                </a:moveTo>
                <a:lnTo>
                  <a:pt x="2079" y="1125"/>
                </a:lnTo>
                <a:lnTo>
                  <a:pt x="2079" y="1048"/>
                </a:lnTo>
                <a:lnTo>
                  <a:pt x="1801" y="1048"/>
                </a:lnTo>
                <a:lnTo>
                  <a:pt x="1801" y="1125"/>
                </a:lnTo>
                <a:close/>
                <a:moveTo>
                  <a:pt x="1801" y="1028"/>
                </a:moveTo>
                <a:lnTo>
                  <a:pt x="2079" y="1028"/>
                </a:lnTo>
                <a:lnTo>
                  <a:pt x="2079" y="951"/>
                </a:lnTo>
                <a:lnTo>
                  <a:pt x="1801" y="951"/>
                </a:lnTo>
                <a:lnTo>
                  <a:pt x="1801" y="1028"/>
                </a:lnTo>
                <a:close/>
                <a:moveTo>
                  <a:pt x="1801" y="931"/>
                </a:moveTo>
                <a:lnTo>
                  <a:pt x="2079" y="931"/>
                </a:lnTo>
                <a:lnTo>
                  <a:pt x="2079" y="854"/>
                </a:lnTo>
                <a:lnTo>
                  <a:pt x="1801" y="854"/>
                </a:lnTo>
                <a:lnTo>
                  <a:pt x="1801" y="931"/>
                </a:lnTo>
                <a:close/>
                <a:moveTo>
                  <a:pt x="1801" y="543"/>
                </a:moveTo>
                <a:lnTo>
                  <a:pt x="2079" y="543"/>
                </a:lnTo>
                <a:lnTo>
                  <a:pt x="2079" y="465"/>
                </a:lnTo>
                <a:lnTo>
                  <a:pt x="1801" y="465"/>
                </a:lnTo>
                <a:lnTo>
                  <a:pt x="1801" y="543"/>
                </a:lnTo>
                <a:close/>
                <a:moveTo>
                  <a:pt x="2037" y="392"/>
                </a:moveTo>
                <a:lnTo>
                  <a:pt x="1002" y="10"/>
                </a:lnTo>
                <a:lnTo>
                  <a:pt x="1002" y="0"/>
                </a:lnTo>
                <a:lnTo>
                  <a:pt x="980" y="0"/>
                </a:lnTo>
                <a:lnTo>
                  <a:pt x="980" y="8"/>
                </a:lnTo>
                <a:lnTo>
                  <a:pt x="974" y="12"/>
                </a:lnTo>
                <a:lnTo>
                  <a:pt x="67" y="392"/>
                </a:lnTo>
                <a:lnTo>
                  <a:pt x="0" y="392"/>
                </a:lnTo>
                <a:lnTo>
                  <a:pt x="0" y="428"/>
                </a:lnTo>
                <a:lnTo>
                  <a:pt x="397" y="450"/>
                </a:lnTo>
                <a:lnTo>
                  <a:pt x="399" y="450"/>
                </a:lnTo>
                <a:lnTo>
                  <a:pt x="399" y="1190"/>
                </a:lnTo>
                <a:lnTo>
                  <a:pt x="389" y="1190"/>
                </a:lnTo>
                <a:lnTo>
                  <a:pt x="389" y="1222"/>
                </a:lnTo>
                <a:lnTo>
                  <a:pt x="444" y="1222"/>
                </a:lnTo>
                <a:lnTo>
                  <a:pt x="444" y="1190"/>
                </a:lnTo>
                <a:lnTo>
                  <a:pt x="434" y="1190"/>
                </a:lnTo>
                <a:lnTo>
                  <a:pt x="434" y="929"/>
                </a:lnTo>
                <a:lnTo>
                  <a:pt x="972" y="929"/>
                </a:lnTo>
                <a:lnTo>
                  <a:pt x="972" y="1190"/>
                </a:lnTo>
                <a:lnTo>
                  <a:pt x="962" y="1190"/>
                </a:lnTo>
                <a:lnTo>
                  <a:pt x="962" y="1222"/>
                </a:lnTo>
                <a:lnTo>
                  <a:pt x="1020" y="1222"/>
                </a:lnTo>
                <a:lnTo>
                  <a:pt x="1020" y="1190"/>
                </a:lnTo>
                <a:lnTo>
                  <a:pt x="1008" y="1190"/>
                </a:lnTo>
                <a:lnTo>
                  <a:pt x="1008" y="450"/>
                </a:lnTo>
                <a:lnTo>
                  <a:pt x="2184" y="428"/>
                </a:lnTo>
                <a:lnTo>
                  <a:pt x="2184" y="392"/>
                </a:lnTo>
                <a:lnTo>
                  <a:pt x="2037" y="392"/>
                </a:lnTo>
                <a:close/>
                <a:moveTo>
                  <a:pt x="952" y="28"/>
                </a:moveTo>
                <a:lnTo>
                  <a:pt x="653" y="234"/>
                </a:lnTo>
                <a:lnTo>
                  <a:pt x="462" y="234"/>
                </a:lnTo>
                <a:lnTo>
                  <a:pt x="952" y="28"/>
                </a:lnTo>
                <a:close/>
                <a:moveTo>
                  <a:pt x="399" y="337"/>
                </a:moveTo>
                <a:lnTo>
                  <a:pt x="399" y="392"/>
                </a:lnTo>
                <a:lnTo>
                  <a:pt x="81" y="392"/>
                </a:lnTo>
                <a:lnTo>
                  <a:pt x="444" y="240"/>
                </a:lnTo>
                <a:lnTo>
                  <a:pt x="444" y="376"/>
                </a:lnTo>
                <a:lnTo>
                  <a:pt x="434" y="382"/>
                </a:lnTo>
                <a:lnTo>
                  <a:pt x="434" y="337"/>
                </a:lnTo>
                <a:lnTo>
                  <a:pt x="399" y="337"/>
                </a:lnTo>
                <a:close/>
                <a:moveTo>
                  <a:pt x="434" y="911"/>
                </a:moveTo>
                <a:lnTo>
                  <a:pt x="434" y="461"/>
                </a:lnTo>
                <a:lnTo>
                  <a:pt x="964" y="911"/>
                </a:lnTo>
                <a:lnTo>
                  <a:pt x="434" y="911"/>
                </a:lnTo>
                <a:close/>
                <a:moveTo>
                  <a:pt x="972" y="893"/>
                </a:moveTo>
                <a:lnTo>
                  <a:pt x="450" y="450"/>
                </a:lnTo>
                <a:lnTo>
                  <a:pt x="972" y="450"/>
                </a:lnTo>
                <a:lnTo>
                  <a:pt x="972" y="893"/>
                </a:lnTo>
                <a:close/>
                <a:moveTo>
                  <a:pt x="972" y="392"/>
                </a:moveTo>
                <a:lnTo>
                  <a:pt x="944" y="392"/>
                </a:lnTo>
                <a:lnTo>
                  <a:pt x="944" y="234"/>
                </a:lnTo>
                <a:lnTo>
                  <a:pt x="686" y="234"/>
                </a:lnTo>
                <a:lnTo>
                  <a:pt x="978" y="32"/>
                </a:lnTo>
                <a:lnTo>
                  <a:pt x="972" y="392"/>
                </a:lnTo>
                <a:close/>
                <a:moveTo>
                  <a:pt x="1008" y="392"/>
                </a:moveTo>
                <a:lnTo>
                  <a:pt x="1002" y="32"/>
                </a:lnTo>
                <a:lnTo>
                  <a:pt x="1359" y="392"/>
                </a:lnTo>
                <a:lnTo>
                  <a:pt x="1008" y="392"/>
                </a:lnTo>
                <a:close/>
                <a:moveTo>
                  <a:pt x="1367" y="392"/>
                </a:moveTo>
                <a:lnTo>
                  <a:pt x="1012" y="32"/>
                </a:lnTo>
                <a:lnTo>
                  <a:pt x="1984" y="392"/>
                </a:lnTo>
                <a:lnTo>
                  <a:pt x="1367" y="392"/>
                </a:lnTo>
                <a:close/>
              </a:path>
            </a:pathLst>
          </a:custGeom>
          <a:solidFill>
            <a:schemeClr val="tx1"/>
          </a:solid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nvGrpSpPr>
          <p:cNvPr id="164" name="Group 163"/>
          <p:cNvGrpSpPr>
            <a:grpSpLocks/>
          </p:cNvGrpSpPr>
          <p:nvPr/>
        </p:nvGrpSpPr>
        <p:grpSpPr>
          <a:xfrm flipH="1">
            <a:off x="2121219" y="988061"/>
            <a:ext cx="1425600" cy="756000"/>
            <a:chOff x="703666" y="4945091"/>
            <a:chExt cx="1899985" cy="883261"/>
          </a:xfrm>
          <a:solidFill>
            <a:schemeClr val="tx1"/>
          </a:solidFill>
        </p:grpSpPr>
        <p:sp>
          <p:nvSpPr>
            <p:cNvPr id="165" name="Freeform 254"/>
            <p:cNvSpPr>
              <a:spLocks noEditPoints="1"/>
            </p:cNvSpPr>
            <p:nvPr/>
          </p:nvSpPr>
          <p:spPr bwMode="auto">
            <a:xfrm>
              <a:off x="703666" y="4945091"/>
              <a:ext cx="1899985" cy="883261"/>
            </a:xfrm>
            <a:custGeom>
              <a:avLst/>
              <a:gdLst/>
              <a:ahLst/>
              <a:cxnLst>
                <a:cxn ang="0">
                  <a:pos x="223" y="525"/>
                </a:cxn>
                <a:cxn ang="0">
                  <a:pos x="200" y="542"/>
                </a:cxn>
                <a:cxn ang="0">
                  <a:pos x="193" y="545"/>
                </a:cxn>
                <a:cxn ang="0">
                  <a:pos x="191" y="551"/>
                </a:cxn>
                <a:cxn ang="0">
                  <a:pos x="197" y="561"/>
                </a:cxn>
                <a:cxn ang="0">
                  <a:pos x="204" y="561"/>
                </a:cxn>
                <a:cxn ang="0">
                  <a:pos x="210" y="551"/>
                </a:cxn>
                <a:cxn ang="0">
                  <a:pos x="207" y="545"/>
                </a:cxn>
                <a:cxn ang="0">
                  <a:pos x="338" y="551"/>
                </a:cxn>
                <a:cxn ang="0">
                  <a:pos x="341" y="558"/>
                </a:cxn>
                <a:cxn ang="0">
                  <a:pos x="349" y="561"/>
                </a:cxn>
                <a:cxn ang="0">
                  <a:pos x="357" y="555"/>
                </a:cxn>
                <a:cxn ang="0">
                  <a:pos x="357" y="548"/>
                </a:cxn>
                <a:cxn ang="0">
                  <a:pos x="349" y="542"/>
                </a:cxn>
                <a:cxn ang="0">
                  <a:pos x="341" y="545"/>
                </a:cxn>
                <a:cxn ang="0">
                  <a:pos x="314" y="551"/>
                </a:cxn>
                <a:cxn ang="0">
                  <a:pos x="317" y="558"/>
                </a:cxn>
                <a:cxn ang="0">
                  <a:pos x="324" y="561"/>
                </a:cxn>
                <a:cxn ang="0">
                  <a:pos x="332" y="555"/>
                </a:cxn>
                <a:cxn ang="0">
                  <a:pos x="332" y="548"/>
                </a:cxn>
                <a:cxn ang="0">
                  <a:pos x="324" y="542"/>
                </a:cxn>
                <a:cxn ang="0">
                  <a:pos x="317" y="545"/>
                </a:cxn>
                <a:cxn ang="0">
                  <a:pos x="367" y="534"/>
                </a:cxn>
                <a:cxn ang="0">
                  <a:pos x="367" y="538"/>
                </a:cxn>
                <a:cxn ang="0">
                  <a:pos x="243" y="542"/>
                </a:cxn>
                <a:cxn ang="0">
                  <a:pos x="233" y="548"/>
                </a:cxn>
                <a:cxn ang="0">
                  <a:pos x="233" y="555"/>
                </a:cxn>
                <a:cxn ang="0">
                  <a:pos x="243" y="561"/>
                </a:cxn>
                <a:cxn ang="0">
                  <a:pos x="248" y="558"/>
                </a:cxn>
                <a:cxn ang="0">
                  <a:pos x="252" y="551"/>
                </a:cxn>
                <a:cxn ang="0">
                  <a:pos x="246" y="543"/>
                </a:cxn>
                <a:cxn ang="0">
                  <a:pos x="258" y="544"/>
                </a:cxn>
                <a:cxn ang="0">
                  <a:pos x="252" y="548"/>
                </a:cxn>
                <a:cxn ang="0">
                  <a:pos x="200" y="541"/>
                </a:cxn>
                <a:cxn ang="0">
                  <a:pos x="207" y="544"/>
                </a:cxn>
                <a:cxn ang="0">
                  <a:pos x="232" y="551"/>
                </a:cxn>
                <a:cxn ang="0">
                  <a:pos x="234" y="544"/>
                </a:cxn>
                <a:cxn ang="0">
                  <a:pos x="215" y="511"/>
                </a:cxn>
                <a:cxn ang="0">
                  <a:pos x="212" y="509"/>
                </a:cxn>
                <a:cxn ang="0">
                  <a:pos x="210" y="509"/>
                </a:cxn>
                <a:cxn ang="0">
                  <a:pos x="185" y="510"/>
                </a:cxn>
                <a:cxn ang="0">
                  <a:pos x="184" y="512"/>
                </a:cxn>
                <a:cxn ang="0">
                  <a:pos x="185" y="528"/>
                </a:cxn>
                <a:cxn ang="0">
                  <a:pos x="180" y="529"/>
                </a:cxn>
                <a:cxn ang="0">
                  <a:pos x="179" y="535"/>
                </a:cxn>
                <a:cxn ang="0">
                  <a:pos x="179" y="551"/>
                </a:cxn>
                <a:cxn ang="0">
                  <a:pos x="191" y="547"/>
                </a:cxn>
                <a:cxn ang="0">
                  <a:pos x="200" y="541"/>
                </a:cxn>
                <a:cxn ang="0">
                  <a:pos x="884" y="368"/>
                </a:cxn>
                <a:cxn ang="0">
                  <a:pos x="856" y="346"/>
                </a:cxn>
                <a:cxn ang="0">
                  <a:pos x="679" y="369"/>
                </a:cxn>
                <a:cxn ang="0">
                  <a:pos x="648" y="347"/>
                </a:cxn>
                <a:cxn ang="0">
                  <a:pos x="423" y="377"/>
                </a:cxn>
                <a:cxn ang="0">
                  <a:pos x="0" y="589"/>
                </a:cxn>
                <a:cxn ang="0">
                  <a:pos x="984" y="563"/>
                </a:cxn>
              </a:cxnLst>
              <a:rect l="0" t="0" r="r" b="b"/>
              <a:pathLst>
                <a:path w="1267" h="589">
                  <a:moveTo>
                    <a:pt x="365" y="485"/>
                  </a:moveTo>
                  <a:lnTo>
                    <a:pt x="223" y="485"/>
                  </a:lnTo>
                  <a:lnTo>
                    <a:pt x="223" y="525"/>
                  </a:lnTo>
                  <a:lnTo>
                    <a:pt x="365" y="525"/>
                  </a:lnTo>
                  <a:lnTo>
                    <a:pt x="365" y="485"/>
                  </a:lnTo>
                  <a:close/>
                  <a:moveTo>
                    <a:pt x="200" y="542"/>
                  </a:moveTo>
                  <a:lnTo>
                    <a:pt x="200" y="542"/>
                  </a:lnTo>
                  <a:lnTo>
                    <a:pt x="197" y="543"/>
                  </a:lnTo>
                  <a:lnTo>
                    <a:pt x="193" y="545"/>
                  </a:lnTo>
                  <a:lnTo>
                    <a:pt x="191" y="548"/>
                  </a:lnTo>
                  <a:lnTo>
                    <a:pt x="191" y="551"/>
                  </a:lnTo>
                  <a:lnTo>
                    <a:pt x="191" y="551"/>
                  </a:lnTo>
                  <a:lnTo>
                    <a:pt x="191" y="555"/>
                  </a:lnTo>
                  <a:lnTo>
                    <a:pt x="193" y="558"/>
                  </a:lnTo>
                  <a:lnTo>
                    <a:pt x="197" y="561"/>
                  </a:lnTo>
                  <a:lnTo>
                    <a:pt x="200" y="561"/>
                  </a:lnTo>
                  <a:lnTo>
                    <a:pt x="200" y="561"/>
                  </a:lnTo>
                  <a:lnTo>
                    <a:pt x="204" y="561"/>
                  </a:lnTo>
                  <a:lnTo>
                    <a:pt x="207" y="558"/>
                  </a:lnTo>
                  <a:lnTo>
                    <a:pt x="208" y="555"/>
                  </a:lnTo>
                  <a:lnTo>
                    <a:pt x="210" y="551"/>
                  </a:lnTo>
                  <a:lnTo>
                    <a:pt x="210" y="551"/>
                  </a:lnTo>
                  <a:lnTo>
                    <a:pt x="208" y="548"/>
                  </a:lnTo>
                  <a:lnTo>
                    <a:pt x="207" y="545"/>
                  </a:lnTo>
                  <a:lnTo>
                    <a:pt x="204" y="543"/>
                  </a:lnTo>
                  <a:lnTo>
                    <a:pt x="200" y="542"/>
                  </a:lnTo>
                  <a:close/>
                  <a:moveTo>
                    <a:pt x="338" y="551"/>
                  </a:moveTo>
                  <a:lnTo>
                    <a:pt x="338" y="551"/>
                  </a:lnTo>
                  <a:lnTo>
                    <a:pt x="339" y="555"/>
                  </a:lnTo>
                  <a:lnTo>
                    <a:pt x="341" y="558"/>
                  </a:lnTo>
                  <a:lnTo>
                    <a:pt x="344" y="561"/>
                  </a:lnTo>
                  <a:lnTo>
                    <a:pt x="349" y="561"/>
                  </a:lnTo>
                  <a:lnTo>
                    <a:pt x="349" y="561"/>
                  </a:lnTo>
                  <a:lnTo>
                    <a:pt x="352" y="561"/>
                  </a:lnTo>
                  <a:lnTo>
                    <a:pt x="354" y="558"/>
                  </a:lnTo>
                  <a:lnTo>
                    <a:pt x="357" y="555"/>
                  </a:lnTo>
                  <a:lnTo>
                    <a:pt x="358" y="551"/>
                  </a:lnTo>
                  <a:lnTo>
                    <a:pt x="358" y="551"/>
                  </a:lnTo>
                  <a:lnTo>
                    <a:pt x="357" y="548"/>
                  </a:lnTo>
                  <a:lnTo>
                    <a:pt x="354" y="545"/>
                  </a:lnTo>
                  <a:lnTo>
                    <a:pt x="352" y="543"/>
                  </a:lnTo>
                  <a:lnTo>
                    <a:pt x="349" y="542"/>
                  </a:lnTo>
                  <a:lnTo>
                    <a:pt x="349" y="542"/>
                  </a:lnTo>
                  <a:lnTo>
                    <a:pt x="344" y="543"/>
                  </a:lnTo>
                  <a:lnTo>
                    <a:pt x="341" y="545"/>
                  </a:lnTo>
                  <a:lnTo>
                    <a:pt x="339" y="548"/>
                  </a:lnTo>
                  <a:lnTo>
                    <a:pt x="338" y="551"/>
                  </a:lnTo>
                  <a:close/>
                  <a:moveTo>
                    <a:pt x="314" y="551"/>
                  </a:moveTo>
                  <a:lnTo>
                    <a:pt x="314" y="551"/>
                  </a:lnTo>
                  <a:lnTo>
                    <a:pt x="314" y="555"/>
                  </a:lnTo>
                  <a:lnTo>
                    <a:pt x="317" y="558"/>
                  </a:lnTo>
                  <a:lnTo>
                    <a:pt x="320" y="561"/>
                  </a:lnTo>
                  <a:lnTo>
                    <a:pt x="324" y="561"/>
                  </a:lnTo>
                  <a:lnTo>
                    <a:pt x="324" y="561"/>
                  </a:lnTo>
                  <a:lnTo>
                    <a:pt x="327" y="561"/>
                  </a:lnTo>
                  <a:lnTo>
                    <a:pt x="331" y="558"/>
                  </a:lnTo>
                  <a:lnTo>
                    <a:pt x="332" y="555"/>
                  </a:lnTo>
                  <a:lnTo>
                    <a:pt x="333" y="551"/>
                  </a:lnTo>
                  <a:lnTo>
                    <a:pt x="333" y="551"/>
                  </a:lnTo>
                  <a:lnTo>
                    <a:pt x="332" y="548"/>
                  </a:lnTo>
                  <a:lnTo>
                    <a:pt x="331" y="545"/>
                  </a:lnTo>
                  <a:lnTo>
                    <a:pt x="327" y="543"/>
                  </a:lnTo>
                  <a:lnTo>
                    <a:pt x="324" y="542"/>
                  </a:lnTo>
                  <a:lnTo>
                    <a:pt x="324" y="542"/>
                  </a:lnTo>
                  <a:lnTo>
                    <a:pt x="320" y="543"/>
                  </a:lnTo>
                  <a:lnTo>
                    <a:pt x="317" y="545"/>
                  </a:lnTo>
                  <a:lnTo>
                    <a:pt x="314" y="548"/>
                  </a:lnTo>
                  <a:lnTo>
                    <a:pt x="314" y="551"/>
                  </a:lnTo>
                  <a:close/>
                  <a:moveTo>
                    <a:pt x="367" y="534"/>
                  </a:moveTo>
                  <a:lnTo>
                    <a:pt x="223" y="534"/>
                  </a:lnTo>
                  <a:lnTo>
                    <a:pt x="223" y="538"/>
                  </a:lnTo>
                  <a:lnTo>
                    <a:pt x="367" y="538"/>
                  </a:lnTo>
                  <a:lnTo>
                    <a:pt x="367" y="534"/>
                  </a:lnTo>
                  <a:close/>
                  <a:moveTo>
                    <a:pt x="243" y="542"/>
                  </a:moveTo>
                  <a:lnTo>
                    <a:pt x="243" y="542"/>
                  </a:lnTo>
                  <a:lnTo>
                    <a:pt x="239" y="543"/>
                  </a:lnTo>
                  <a:lnTo>
                    <a:pt x="236" y="545"/>
                  </a:lnTo>
                  <a:lnTo>
                    <a:pt x="233" y="548"/>
                  </a:lnTo>
                  <a:lnTo>
                    <a:pt x="233" y="551"/>
                  </a:lnTo>
                  <a:lnTo>
                    <a:pt x="233" y="551"/>
                  </a:lnTo>
                  <a:lnTo>
                    <a:pt x="233" y="555"/>
                  </a:lnTo>
                  <a:lnTo>
                    <a:pt x="236" y="558"/>
                  </a:lnTo>
                  <a:lnTo>
                    <a:pt x="239" y="561"/>
                  </a:lnTo>
                  <a:lnTo>
                    <a:pt x="243" y="561"/>
                  </a:lnTo>
                  <a:lnTo>
                    <a:pt x="243" y="561"/>
                  </a:lnTo>
                  <a:lnTo>
                    <a:pt x="246" y="561"/>
                  </a:lnTo>
                  <a:lnTo>
                    <a:pt x="248" y="558"/>
                  </a:lnTo>
                  <a:lnTo>
                    <a:pt x="251" y="555"/>
                  </a:lnTo>
                  <a:lnTo>
                    <a:pt x="252" y="551"/>
                  </a:lnTo>
                  <a:lnTo>
                    <a:pt x="252" y="551"/>
                  </a:lnTo>
                  <a:lnTo>
                    <a:pt x="251" y="548"/>
                  </a:lnTo>
                  <a:lnTo>
                    <a:pt x="248" y="545"/>
                  </a:lnTo>
                  <a:lnTo>
                    <a:pt x="246" y="543"/>
                  </a:lnTo>
                  <a:lnTo>
                    <a:pt x="243" y="542"/>
                  </a:lnTo>
                  <a:close/>
                  <a:moveTo>
                    <a:pt x="258" y="551"/>
                  </a:moveTo>
                  <a:lnTo>
                    <a:pt x="258" y="544"/>
                  </a:lnTo>
                  <a:lnTo>
                    <a:pt x="250" y="544"/>
                  </a:lnTo>
                  <a:lnTo>
                    <a:pt x="250" y="544"/>
                  </a:lnTo>
                  <a:lnTo>
                    <a:pt x="252" y="548"/>
                  </a:lnTo>
                  <a:lnTo>
                    <a:pt x="253" y="551"/>
                  </a:lnTo>
                  <a:lnTo>
                    <a:pt x="258" y="551"/>
                  </a:lnTo>
                  <a:close/>
                  <a:moveTo>
                    <a:pt x="200" y="541"/>
                  </a:moveTo>
                  <a:lnTo>
                    <a:pt x="200" y="541"/>
                  </a:lnTo>
                  <a:lnTo>
                    <a:pt x="204" y="542"/>
                  </a:lnTo>
                  <a:lnTo>
                    <a:pt x="207" y="544"/>
                  </a:lnTo>
                  <a:lnTo>
                    <a:pt x="210" y="547"/>
                  </a:lnTo>
                  <a:lnTo>
                    <a:pt x="211" y="551"/>
                  </a:lnTo>
                  <a:lnTo>
                    <a:pt x="232" y="551"/>
                  </a:lnTo>
                  <a:lnTo>
                    <a:pt x="232" y="551"/>
                  </a:lnTo>
                  <a:lnTo>
                    <a:pt x="232" y="548"/>
                  </a:lnTo>
                  <a:lnTo>
                    <a:pt x="234" y="544"/>
                  </a:lnTo>
                  <a:lnTo>
                    <a:pt x="215" y="544"/>
                  </a:lnTo>
                  <a:lnTo>
                    <a:pt x="215" y="511"/>
                  </a:lnTo>
                  <a:lnTo>
                    <a:pt x="215" y="511"/>
                  </a:lnTo>
                  <a:lnTo>
                    <a:pt x="215" y="510"/>
                  </a:lnTo>
                  <a:lnTo>
                    <a:pt x="214" y="509"/>
                  </a:lnTo>
                  <a:lnTo>
                    <a:pt x="212" y="509"/>
                  </a:lnTo>
                  <a:lnTo>
                    <a:pt x="212" y="502"/>
                  </a:lnTo>
                  <a:lnTo>
                    <a:pt x="210" y="502"/>
                  </a:lnTo>
                  <a:lnTo>
                    <a:pt x="210" y="509"/>
                  </a:lnTo>
                  <a:lnTo>
                    <a:pt x="186" y="509"/>
                  </a:lnTo>
                  <a:lnTo>
                    <a:pt x="186" y="509"/>
                  </a:lnTo>
                  <a:lnTo>
                    <a:pt x="185" y="510"/>
                  </a:lnTo>
                  <a:lnTo>
                    <a:pt x="184" y="511"/>
                  </a:lnTo>
                  <a:lnTo>
                    <a:pt x="184" y="512"/>
                  </a:lnTo>
                  <a:lnTo>
                    <a:pt x="184" y="512"/>
                  </a:lnTo>
                  <a:lnTo>
                    <a:pt x="184" y="512"/>
                  </a:lnTo>
                  <a:lnTo>
                    <a:pt x="185" y="513"/>
                  </a:lnTo>
                  <a:lnTo>
                    <a:pt x="185" y="528"/>
                  </a:lnTo>
                  <a:lnTo>
                    <a:pt x="185" y="528"/>
                  </a:lnTo>
                  <a:lnTo>
                    <a:pt x="184" y="529"/>
                  </a:lnTo>
                  <a:lnTo>
                    <a:pt x="180" y="529"/>
                  </a:lnTo>
                  <a:lnTo>
                    <a:pt x="180" y="531"/>
                  </a:lnTo>
                  <a:lnTo>
                    <a:pt x="180" y="531"/>
                  </a:lnTo>
                  <a:lnTo>
                    <a:pt x="179" y="535"/>
                  </a:lnTo>
                  <a:lnTo>
                    <a:pt x="179" y="542"/>
                  </a:lnTo>
                  <a:lnTo>
                    <a:pt x="179" y="542"/>
                  </a:lnTo>
                  <a:lnTo>
                    <a:pt x="179" y="551"/>
                  </a:lnTo>
                  <a:lnTo>
                    <a:pt x="190" y="551"/>
                  </a:lnTo>
                  <a:lnTo>
                    <a:pt x="190" y="551"/>
                  </a:lnTo>
                  <a:lnTo>
                    <a:pt x="191" y="547"/>
                  </a:lnTo>
                  <a:lnTo>
                    <a:pt x="193" y="544"/>
                  </a:lnTo>
                  <a:lnTo>
                    <a:pt x="197" y="542"/>
                  </a:lnTo>
                  <a:lnTo>
                    <a:pt x="200" y="541"/>
                  </a:lnTo>
                  <a:close/>
                  <a:moveTo>
                    <a:pt x="984" y="563"/>
                  </a:moveTo>
                  <a:lnTo>
                    <a:pt x="984" y="336"/>
                  </a:lnTo>
                  <a:lnTo>
                    <a:pt x="884" y="368"/>
                  </a:lnTo>
                  <a:lnTo>
                    <a:pt x="880" y="174"/>
                  </a:lnTo>
                  <a:lnTo>
                    <a:pt x="860" y="174"/>
                  </a:lnTo>
                  <a:lnTo>
                    <a:pt x="856" y="346"/>
                  </a:lnTo>
                  <a:lnTo>
                    <a:pt x="784" y="368"/>
                  </a:lnTo>
                  <a:lnTo>
                    <a:pt x="784" y="336"/>
                  </a:lnTo>
                  <a:lnTo>
                    <a:pt x="679" y="369"/>
                  </a:lnTo>
                  <a:lnTo>
                    <a:pt x="674" y="0"/>
                  </a:lnTo>
                  <a:lnTo>
                    <a:pt x="652" y="0"/>
                  </a:lnTo>
                  <a:lnTo>
                    <a:pt x="648" y="347"/>
                  </a:lnTo>
                  <a:lnTo>
                    <a:pt x="551" y="377"/>
                  </a:lnTo>
                  <a:lnTo>
                    <a:pt x="551" y="336"/>
                  </a:lnTo>
                  <a:lnTo>
                    <a:pt x="423" y="377"/>
                  </a:lnTo>
                  <a:lnTo>
                    <a:pt x="423" y="563"/>
                  </a:lnTo>
                  <a:lnTo>
                    <a:pt x="0" y="563"/>
                  </a:lnTo>
                  <a:lnTo>
                    <a:pt x="0" y="589"/>
                  </a:lnTo>
                  <a:lnTo>
                    <a:pt x="1267" y="589"/>
                  </a:lnTo>
                  <a:lnTo>
                    <a:pt x="1267" y="563"/>
                  </a:lnTo>
                  <a:lnTo>
                    <a:pt x="984" y="563"/>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6" name="Rectangle 255"/>
            <p:cNvSpPr>
              <a:spLocks noChangeArrowheads="1"/>
            </p:cNvSpPr>
            <p:nvPr/>
          </p:nvSpPr>
          <p:spPr bwMode="auto">
            <a:xfrm>
              <a:off x="1038075" y="5672394"/>
              <a:ext cx="212942" cy="59984"/>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7" name="Freeform 256"/>
            <p:cNvSpPr>
              <a:spLocks/>
            </p:cNvSpPr>
            <p:nvPr/>
          </p:nvSpPr>
          <p:spPr bwMode="auto">
            <a:xfrm>
              <a:off x="990088" y="5757871"/>
              <a:ext cx="28492" cy="28492"/>
            </a:xfrm>
            <a:custGeom>
              <a:avLst/>
              <a:gdLst/>
              <a:ahLst/>
              <a:cxnLst>
                <a:cxn ang="0">
                  <a:pos x="9" y="0"/>
                </a:cxn>
                <a:cxn ang="0">
                  <a:pos x="9" y="0"/>
                </a:cxn>
                <a:cxn ang="0">
                  <a:pos x="6" y="1"/>
                </a:cxn>
                <a:cxn ang="0">
                  <a:pos x="2" y="3"/>
                </a:cxn>
                <a:cxn ang="0">
                  <a:pos x="0" y="6"/>
                </a:cxn>
                <a:cxn ang="0">
                  <a:pos x="0" y="9"/>
                </a:cxn>
                <a:cxn ang="0">
                  <a:pos x="0" y="9"/>
                </a:cxn>
                <a:cxn ang="0">
                  <a:pos x="0" y="13"/>
                </a:cxn>
                <a:cxn ang="0">
                  <a:pos x="2" y="16"/>
                </a:cxn>
                <a:cxn ang="0">
                  <a:pos x="6" y="19"/>
                </a:cxn>
                <a:cxn ang="0">
                  <a:pos x="9" y="19"/>
                </a:cxn>
                <a:cxn ang="0">
                  <a:pos x="9" y="19"/>
                </a:cxn>
                <a:cxn ang="0">
                  <a:pos x="13" y="19"/>
                </a:cxn>
                <a:cxn ang="0">
                  <a:pos x="16" y="16"/>
                </a:cxn>
                <a:cxn ang="0">
                  <a:pos x="17" y="13"/>
                </a:cxn>
                <a:cxn ang="0">
                  <a:pos x="19" y="9"/>
                </a:cxn>
                <a:cxn ang="0">
                  <a:pos x="19" y="9"/>
                </a:cxn>
                <a:cxn ang="0">
                  <a:pos x="17" y="6"/>
                </a:cxn>
                <a:cxn ang="0">
                  <a:pos x="16" y="3"/>
                </a:cxn>
                <a:cxn ang="0">
                  <a:pos x="13" y="1"/>
                </a:cxn>
                <a:cxn ang="0">
                  <a:pos x="9" y="0"/>
                </a:cxn>
              </a:cxnLst>
              <a:rect l="0" t="0" r="r" b="b"/>
              <a:pathLst>
                <a:path w="19" h="19">
                  <a:moveTo>
                    <a:pt x="9" y="0"/>
                  </a:moveTo>
                  <a:lnTo>
                    <a:pt x="9" y="0"/>
                  </a:lnTo>
                  <a:lnTo>
                    <a:pt x="6" y="1"/>
                  </a:lnTo>
                  <a:lnTo>
                    <a:pt x="2" y="3"/>
                  </a:lnTo>
                  <a:lnTo>
                    <a:pt x="0" y="6"/>
                  </a:lnTo>
                  <a:lnTo>
                    <a:pt x="0" y="9"/>
                  </a:lnTo>
                  <a:lnTo>
                    <a:pt x="0" y="9"/>
                  </a:lnTo>
                  <a:lnTo>
                    <a:pt x="0" y="13"/>
                  </a:lnTo>
                  <a:lnTo>
                    <a:pt x="2" y="16"/>
                  </a:lnTo>
                  <a:lnTo>
                    <a:pt x="6" y="19"/>
                  </a:lnTo>
                  <a:lnTo>
                    <a:pt x="9" y="19"/>
                  </a:lnTo>
                  <a:lnTo>
                    <a:pt x="9" y="19"/>
                  </a:lnTo>
                  <a:lnTo>
                    <a:pt x="13" y="19"/>
                  </a:lnTo>
                  <a:lnTo>
                    <a:pt x="16" y="16"/>
                  </a:lnTo>
                  <a:lnTo>
                    <a:pt x="17" y="13"/>
                  </a:lnTo>
                  <a:lnTo>
                    <a:pt x="19" y="9"/>
                  </a:lnTo>
                  <a:lnTo>
                    <a:pt x="19" y="9"/>
                  </a:lnTo>
                  <a:lnTo>
                    <a:pt x="17" y="6"/>
                  </a:lnTo>
                  <a:lnTo>
                    <a:pt x="16" y="3"/>
                  </a:lnTo>
                  <a:lnTo>
                    <a:pt x="13" y="1"/>
                  </a:lnTo>
                  <a:lnTo>
                    <a:pt x="9"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8" name="Freeform 257"/>
            <p:cNvSpPr>
              <a:spLocks/>
            </p:cNvSpPr>
            <p:nvPr/>
          </p:nvSpPr>
          <p:spPr bwMode="auto">
            <a:xfrm>
              <a:off x="1210529" y="5757871"/>
              <a:ext cx="29992" cy="28492"/>
            </a:xfrm>
            <a:custGeom>
              <a:avLst/>
              <a:gdLst/>
              <a:ahLst/>
              <a:cxnLst>
                <a:cxn ang="0">
                  <a:pos x="0" y="9"/>
                </a:cxn>
                <a:cxn ang="0">
                  <a:pos x="0" y="9"/>
                </a:cxn>
                <a:cxn ang="0">
                  <a:pos x="1" y="13"/>
                </a:cxn>
                <a:cxn ang="0">
                  <a:pos x="3" y="16"/>
                </a:cxn>
                <a:cxn ang="0">
                  <a:pos x="6" y="19"/>
                </a:cxn>
                <a:cxn ang="0">
                  <a:pos x="11" y="19"/>
                </a:cxn>
                <a:cxn ang="0">
                  <a:pos x="11" y="19"/>
                </a:cxn>
                <a:cxn ang="0">
                  <a:pos x="14" y="19"/>
                </a:cxn>
                <a:cxn ang="0">
                  <a:pos x="16" y="16"/>
                </a:cxn>
                <a:cxn ang="0">
                  <a:pos x="19" y="13"/>
                </a:cxn>
                <a:cxn ang="0">
                  <a:pos x="20" y="9"/>
                </a:cxn>
                <a:cxn ang="0">
                  <a:pos x="20" y="9"/>
                </a:cxn>
                <a:cxn ang="0">
                  <a:pos x="19" y="6"/>
                </a:cxn>
                <a:cxn ang="0">
                  <a:pos x="16" y="3"/>
                </a:cxn>
                <a:cxn ang="0">
                  <a:pos x="14" y="1"/>
                </a:cxn>
                <a:cxn ang="0">
                  <a:pos x="11" y="0"/>
                </a:cxn>
                <a:cxn ang="0">
                  <a:pos x="11" y="0"/>
                </a:cxn>
                <a:cxn ang="0">
                  <a:pos x="6" y="1"/>
                </a:cxn>
                <a:cxn ang="0">
                  <a:pos x="3" y="3"/>
                </a:cxn>
                <a:cxn ang="0">
                  <a:pos x="1" y="6"/>
                </a:cxn>
                <a:cxn ang="0">
                  <a:pos x="0" y="9"/>
                </a:cxn>
              </a:cxnLst>
              <a:rect l="0" t="0" r="r" b="b"/>
              <a:pathLst>
                <a:path w="20" h="19">
                  <a:moveTo>
                    <a:pt x="0" y="9"/>
                  </a:moveTo>
                  <a:lnTo>
                    <a:pt x="0" y="9"/>
                  </a:lnTo>
                  <a:lnTo>
                    <a:pt x="1" y="13"/>
                  </a:lnTo>
                  <a:lnTo>
                    <a:pt x="3" y="16"/>
                  </a:lnTo>
                  <a:lnTo>
                    <a:pt x="6" y="19"/>
                  </a:lnTo>
                  <a:lnTo>
                    <a:pt x="11" y="19"/>
                  </a:lnTo>
                  <a:lnTo>
                    <a:pt x="11" y="19"/>
                  </a:lnTo>
                  <a:lnTo>
                    <a:pt x="14" y="19"/>
                  </a:lnTo>
                  <a:lnTo>
                    <a:pt x="16" y="16"/>
                  </a:lnTo>
                  <a:lnTo>
                    <a:pt x="19" y="13"/>
                  </a:lnTo>
                  <a:lnTo>
                    <a:pt x="20" y="9"/>
                  </a:lnTo>
                  <a:lnTo>
                    <a:pt x="20" y="9"/>
                  </a:lnTo>
                  <a:lnTo>
                    <a:pt x="19" y="6"/>
                  </a:lnTo>
                  <a:lnTo>
                    <a:pt x="16" y="3"/>
                  </a:lnTo>
                  <a:lnTo>
                    <a:pt x="14" y="1"/>
                  </a:lnTo>
                  <a:lnTo>
                    <a:pt x="11" y="0"/>
                  </a:lnTo>
                  <a:lnTo>
                    <a:pt x="11" y="0"/>
                  </a:lnTo>
                  <a:lnTo>
                    <a:pt x="6" y="1"/>
                  </a:lnTo>
                  <a:lnTo>
                    <a:pt x="3" y="3"/>
                  </a:lnTo>
                  <a:lnTo>
                    <a:pt x="1"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69" name="Freeform 258"/>
            <p:cNvSpPr>
              <a:spLocks/>
            </p:cNvSpPr>
            <p:nvPr/>
          </p:nvSpPr>
          <p:spPr bwMode="auto">
            <a:xfrm>
              <a:off x="1174538" y="5757871"/>
              <a:ext cx="28492" cy="28492"/>
            </a:xfrm>
            <a:custGeom>
              <a:avLst/>
              <a:gdLst/>
              <a:ahLst/>
              <a:cxnLst>
                <a:cxn ang="0">
                  <a:pos x="0" y="9"/>
                </a:cxn>
                <a:cxn ang="0">
                  <a:pos x="0" y="9"/>
                </a:cxn>
                <a:cxn ang="0">
                  <a:pos x="0" y="13"/>
                </a:cxn>
                <a:cxn ang="0">
                  <a:pos x="3" y="16"/>
                </a:cxn>
                <a:cxn ang="0">
                  <a:pos x="6" y="19"/>
                </a:cxn>
                <a:cxn ang="0">
                  <a:pos x="10" y="19"/>
                </a:cxn>
                <a:cxn ang="0">
                  <a:pos x="10" y="19"/>
                </a:cxn>
                <a:cxn ang="0">
                  <a:pos x="13" y="19"/>
                </a:cxn>
                <a:cxn ang="0">
                  <a:pos x="17" y="16"/>
                </a:cxn>
                <a:cxn ang="0">
                  <a:pos x="18" y="13"/>
                </a:cxn>
                <a:cxn ang="0">
                  <a:pos x="19" y="9"/>
                </a:cxn>
                <a:cxn ang="0">
                  <a:pos x="19" y="9"/>
                </a:cxn>
                <a:cxn ang="0">
                  <a:pos x="18" y="6"/>
                </a:cxn>
                <a:cxn ang="0">
                  <a:pos x="17" y="3"/>
                </a:cxn>
                <a:cxn ang="0">
                  <a:pos x="13" y="1"/>
                </a:cxn>
                <a:cxn ang="0">
                  <a:pos x="10" y="0"/>
                </a:cxn>
                <a:cxn ang="0">
                  <a:pos x="10" y="0"/>
                </a:cxn>
                <a:cxn ang="0">
                  <a:pos x="6" y="1"/>
                </a:cxn>
                <a:cxn ang="0">
                  <a:pos x="3" y="3"/>
                </a:cxn>
                <a:cxn ang="0">
                  <a:pos x="0" y="6"/>
                </a:cxn>
                <a:cxn ang="0">
                  <a:pos x="0" y="9"/>
                </a:cxn>
              </a:cxnLst>
              <a:rect l="0" t="0" r="r" b="b"/>
              <a:pathLst>
                <a:path w="19" h="19">
                  <a:moveTo>
                    <a:pt x="0" y="9"/>
                  </a:moveTo>
                  <a:lnTo>
                    <a:pt x="0" y="9"/>
                  </a:lnTo>
                  <a:lnTo>
                    <a:pt x="0" y="13"/>
                  </a:lnTo>
                  <a:lnTo>
                    <a:pt x="3" y="16"/>
                  </a:lnTo>
                  <a:lnTo>
                    <a:pt x="6" y="19"/>
                  </a:lnTo>
                  <a:lnTo>
                    <a:pt x="10" y="19"/>
                  </a:lnTo>
                  <a:lnTo>
                    <a:pt x="10" y="19"/>
                  </a:lnTo>
                  <a:lnTo>
                    <a:pt x="13" y="19"/>
                  </a:lnTo>
                  <a:lnTo>
                    <a:pt x="17" y="16"/>
                  </a:lnTo>
                  <a:lnTo>
                    <a:pt x="18" y="13"/>
                  </a:lnTo>
                  <a:lnTo>
                    <a:pt x="19" y="9"/>
                  </a:lnTo>
                  <a:lnTo>
                    <a:pt x="19" y="9"/>
                  </a:lnTo>
                  <a:lnTo>
                    <a:pt x="18" y="6"/>
                  </a:lnTo>
                  <a:lnTo>
                    <a:pt x="17" y="3"/>
                  </a:lnTo>
                  <a:lnTo>
                    <a:pt x="13" y="1"/>
                  </a:lnTo>
                  <a:lnTo>
                    <a:pt x="10" y="0"/>
                  </a:lnTo>
                  <a:lnTo>
                    <a:pt x="10" y="0"/>
                  </a:lnTo>
                  <a:lnTo>
                    <a:pt x="6" y="1"/>
                  </a:lnTo>
                  <a:lnTo>
                    <a:pt x="3" y="3"/>
                  </a:lnTo>
                  <a:lnTo>
                    <a:pt x="0" y="6"/>
                  </a:lnTo>
                  <a:lnTo>
                    <a:pt x="0" y="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0" name="Rectangle 259"/>
            <p:cNvSpPr>
              <a:spLocks noChangeArrowheads="1"/>
            </p:cNvSpPr>
            <p:nvPr/>
          </p:nvSpPr>
          <p:spPr bwMode="auto">
            <a:xfrm>
              <a:off x="1038075" y="5745874"/>
              <a:ext cx="215941" cy="5998"/>
            </a:xfrm>
            <a:prstGeom prst="rect">
              <a:avLst/>
            </a:prstGeom>
            <a:grpFill/>
            <a:ln w="9525">
              <a:noFill/>
              <a:miter lim="800000"/>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1" name="Freeform 260"/>
            <p:cNvSpPr>
              <a:spLocks/>
            </p:cNvSpPr>
            <p:nvPr/>
          </p:nvSpPr>
          <p:spPr bwMode="auto">
            <a:xfrm>
              <a:off x="1053071" y="5757871"/>
              <a:ext cx="28492" cy="28492"/>
            </a:xfrm>
            <a:custGeom>
              <a:avLst/>
              <a:gdLst/>
              <a:ahLst/>
              <a:cxnLst>
                <a:cxn ang="0">
                  <a:pos x="10" y="0"/>
                </a:cxn>
                <a:cxn ang="0">
                  <a:pos x="10" y="0"/>
                </a:cxn>
                <a:cxn ang="0">
                  <a:pos x="6" y="1"/>
                </a:cxn>
                <a:cxn ang="0">
                  <a:pos x="3" y="3"/>
                </a:cxn>
                <a:cxn ang="0">
                  <a:pos x="0" y="6"/>
                </a:cxn>
                <a:cxn ang="0">
                  <a:pos x="0" y="9"/>
                </a:cxn>
                <a:cxn ang="0">
                  <a:pos x="0" y="9"/>
                </a:cxn>
                <a:cxn ang="0">
                  <a:pos x="0" y="13"/>
                </a:cxn>
                <a:cxn ang="0">
                  <a:pos x="3" y="16"/>
                </a:cxn>
                <a:cxn ang="0">
                  <a:pos x="6" y="19"/>
                </a:cxn>
                <a:cxn ang="0">
                  <a:pos x="10" y="19"/>
                </a:cxn>
                <a:cxn ang="0">
                  <a:pos x="10" y="19"/>
                </a:cxn>
                <a:cxn ang="0">
                  <a:pos x="13" y="19"/>
                </a:cxn>
                <a:cxn ang="0">
                  <a:pos x="15" y="16"/>
                </a:cxn>
                <a:cxn ang="0">
                  <a:pos x="18" y="13"/>
                </a:cxn>
                <a:cxn ang="0">
                  <a:pos x="19" y="9"/>
                </a:cxn>
                <a:cxn ang="0">
                  <a:pos x="19" y="9"/>
                </a:cxn>
                <a:cxn ang="0">
                  <a:pos x="18" y="6"/>
                </a:cxn>
                <a:cxn ang="0">
                  <a:pos x="15" y="3"/>
                </a:cxn>
                <a:cxn ang="0">
                  <a:pos x="13" y="1"/>
                </a:cxn>
                <a:cxn ang="0">
                  <a:pos x="10" y="0"/>
                </a:cxn>
              </a:cxnLst>
              <a:rect l="0" t="0" r="r" b="b"/>
              <a:pathLst>
                <a:path w="19" h="19">
                  <a:moveTo>
                    <a:pt x="10" y="0"/>
                  </a:moveTo>
                  <a:lnTo>
                    <a:pt x="10" y="0"/>
                  </a:lnTo>
                  <a:lnTo>
                    <a:pt x="6" y="1"/>
                  </a:lnTo>
                  <a:lnTo>
                    <a:pt x="3" y="3"/>
                  </a:lnTo>
                  <a:lnTo>
                    <a:pt x="0" y="6"/>
                  </a:lnTo>
                  <a:lnTo>
                    <a:pt x="0" y="9"/>
                  </a:lnTo>
                  <a:lnTo>
                    <a:pt x="0" y="9"/>
                  </a:lnTo>
                  <a:lnTo>
                    <a:pt x="0" y="13"/>
                  </a:lnTo>
                  <a:lnTo>
                    <a:pt x="3" y="16"/>
                  </a:lnTo>
                  <a:lnTo>
                    <a:pt x="6" y="19"/>
                  </a:lnTo>
                  <a:lnTo>
                    <a:pt x="10" y="19"/>
                  </a:lnTo>
                  <a:lnTo>
                    <a:pt x="10" y="19"/>
                  </a:lnTo>
                  <a:lnTo>
                    <a:pt x="13" y="19"/>
                  </a:lnTo>
                  <a:lnTo>
                    <a:pt x="15" y="16"/>
                  </a:lnTo>
                  <a:lnTo>
                    <a:pt x="18" y="13"/>
                  </a:lnTo>
                  <a:lnTo>
                    <a:pt x="19" y="9"/>
                  </a:lnTo>
                  <a:lnTo>
                    <a:pt x="19" y="9"/>
                  </a:lnTo>
                  <a:lnTo>
                    <a:pt x="18" y="6"/>
                  </a:lnTo>
                  <a:lnTo>
                    <a:pt x="15" y="3"/>
                  </a:lnTo>
                  <a:lnTo>
                    <a:pt x="13" y="1"/>
                  </a:lnTo>
                  <a:lnTo>
                    <a:pt x="10" y="0"/>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2" name="Freeform 261"/>
            <p:cNvSpPr>
              <a:spLocks/>
            </p:cNvSpPr>
            <p:nvPr/>
          </p:nvSpPr>
          <p:spPr bwMode="auto">
            <a:xfrm>
              <a:off x="1078564" y="5760870"/>
              <a:ext cx="11997" cy="10497"/>
            </a:xfrm>
            <a:custGeom>
              <a:avLst/>
              <a:gdLst/>
              <a:ahLst/>
              <a:cxnLst>
                <a:cxn ang="0">
                  <a:pos x="8" y="7"/>
                </a:cxn>
                <a:cxn ang="0">
                  <a:pos x="8" y="0"/>
                </a:cxn>
                <a:cxn ang="0">
                  <a:pos x="0" y="0"/>
                </a:cxn>
                <a:cxn ang="0">
                  <a:pos x="0" y="0"/>
                </a:cxn>
                <a:cxn ang="0">
                  <a:pos x="2" y="4"/>
                </a:cxn>
                <a:cxn ang="0">
                  <a:pos x="3" y="7"/>
                </a:cxn>
                <a:cxn ang="0">
                  <a:pos x="8" y="7"/>
                </a:cxn>
              </a:cxnLst>
              <a:rect l="0" t="0" r="r" b="b"/>
              <a:pathLst>
                <a:path w="8" h="7">
                  <a:moveTo>
                    <a:pt x="8" y="7"/>
                  </a:moveTo>
                  <a:lnTo>
                    <a:pt x="8" y="0"/>
                  </a:lnTo>
                  <a:lnTo>
                    <a:pt x="0" y="0"/>
                  </a:lnTo>
                  <a:lnTo>
                    <a:pt x="0" y="0"/>
                  </a:lnTo>
                  <a:lnTo>
                    <a:pt x="2" y="4"/>
                  </a:lnTo>
                  <a:lnTo>
                    <a:pt x="3" y="7"/>
                  </a:lnTo>
                  <a:lnTo>
                    <a:pt x="8" y="7"/>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sp>
          <p:nvSpPr>
            <p:cNvPr id="173" name="Freeform 262"/>
            <p:cNvSpPr>
              <a:spLocks/>
            </p:cNvSpPr>
            <p:nvPr/>
          </p:nvSpPr>
          <p:spPr bwMode="auto">
            <a:xfrm>
              <a:off x="972093" y="5697887"/>
              <a:ext cx="82478" cy="73480"/>
            </a:xfrm>
            <a:custGeom>
              <a:avLst/>
              <a:gdLst/>
              <a:ahLst/>
              <a:cxnLst>
                <a:cxn ang="0">
                  <a:pos x="21" y="39"/>
                </a:cxn>
                <a:cxn ang="0">
                  <a:pos x="21" y="39"/>
                </a:cxn>
                <a:cxn ang="0">
                  <a:pos x="25" y="40"/>
                </a:cxn>
                <a:cxn ang="0">
                  <a:pos x="28" y="42"/>
                </a:cxn>
                <a:cxn ang="0">
                  <a:pos x="31" y="45"/>
                </a:cxn>
                <a:cxn ang="0">
                  <a:pos x="32" y="49"/>
                </a:cxn>
                <a:cxn ang="0">
                  <a:pos x="53" y="49"/>
                </a:cxn>
                <a:cxn ang="0">
                  <a:pos x="53" y="49"/>
                </a:cxn>
                <a:cxn ang="0">
                  <a:pos x="53" y="46"/>
                </a:cxn>
                <a:cxn ang="0">
                  <a:pos x="55" y="42"/>
                </a:cxn>
                <a:cxn ang="0">
                  <a:pos x="36" y="42"/>
                </a:cxn>
                <a:cxn ang="0">
                  <a:pos x="36" y="9"/>
                </a:cxn>
                <a:cxn ang="0">
                  <a:pos x="36" y="9"/>
                </a:cxn>
                <a:cxn ang="0">
                  <a:pos x="36" y="8"/>
                </a:cxn>
                <a:cxn ang="0">
                  <a:pos x="35" y="7"/>
                </a:cxn>
                <a:cxn ang="0">
                  <a:pos x="33" y="7"/>
                </a:cxn>
                <a:cxn ang="0">
                  <a:pos x="33" y="0"/>
                </a:cxn>
                <a:cxn ang="0">
                  <a:pos x="31" y="0"/>
                </a:cxn>
                <a:cxn ang="0">
                  <a:pos x="31" y="7"/>
                </a:cxn>
                <a:cxn ang="0">
                  <a:pos x="7" y="7"/>
                </a:cxn>
                <a:cxn ang="0">
                  <a:pos x="7" y="7"/>
                </a:cxn>
                <a:cxn ang="0">
                  <a:pos x="6" y="8"/>
                </a:cxn>
                <a:cxn ang="0">
                  <a:pos x="5" y="9"/>
                </a:cxn>
                <a:cxn ang="0">
                  <a:pos x="5" y="10"/>
                </a:cxn>
                <a:cxn ang="0">
                  <a:pos x="5" y="10"/>
                </a:cxn>
                <a:cxn ang="0">
                  <a:pos x="5" y="10"/>
                </a:cxn>
                <a:cxn ang="0">
                  <a:pos x="6" y="11"/>
                </a:cxn>
                <a:cxn ang="0">
                  <a:pos x="6" y="26"/>
                </a:cxn>
                <a:cxn ang="0">
                  <a:pos x="6" y="26"/>
                </a:cxn>
                <a:cxn ang="0">
                  <a:pos x="5" y="27"/>
                </a:cxn>
                <a:cxn ang="0">
                  <a:pos x="1" y="27"/>
                </a:cxn>
                <a:cxn ang="0">
                  <a:pos x="1" y="29"/>
                </a:cxn>
                <a:cxn ang="0">
                  <a:pos x="1" y="29"/>
                </a:cxn>
                <a:cxn ang="0">
                  <a:pos x="0" y="33"/>
                </a:cxn>
                <a:cxn ang="0">
                  <a:pos x="0" y="40"/>
                </a:cxn>
                <a:cxn ang="0">
                  <a:pos x="0" y="40"/>
                </a:cxn>
                <a:cxn ang="0">
                  <a:pos x="0" y="49"/>
                </a:cxn>
                <a:cxn ang="0">
                  <a:pos x="11" y="49"/>
                </a:cxn>
                <a:cxn ang="0">
                  <a:pos x="11" y="49"/>
                </a:cxn>
                <a:cxn ang="0">
                  <a:pos x="12" y="45"/>
                </a:cxn>
                <a:cxn ang="0">
                  <a:pos x="14" y="42"/>
                </a:cxn>
                <a:cxn ang="0">
                  <a:pos x="18" y="40"/>
                </a:cxn>
                <a:cxn ang="0">
                  <a:pos x="21" y="39"/>
                </a:cxn>
              </a:cxnLst>
              <a:rect l="0" t="0" r="r" b="b"/>
              <a:pathLst>
                <a:path w="55" h="49">
                  <a:moveTo>
                    <a:pt x="21" y="39"/>
                  </a:moveTo>
                  <a:lnTo>
                    <a:pt x="21" y="39"/>
                  </a:lnTo>
                  <a:lnTo>
                    <a:pt x="25" y="40"/>
                  </a:lnTo>
                  <a:lnTo>
                    <a:pt x="28" y="42"/>
                  </a:lnTo>
                  <a:lnTo>
                    <a:pt x="31" y="45"/>
                  </a:lnTo>
                  <a:lnTo>
                    <a:pt x="32" y="49"/>
                  </a:lnTo>
                  <a:lnTo>
                    <a:pt x="53" y="49"/>
                  </a:lnTo>
                  <a:lnTo>
                    <a:pt x="53" y="49"/>
                  </a:lnTo>
                  <a:lnTo>
                    <a:pt x="53" y="46"/>
                  </a:lnTo>
                  <a:lnTo>
                    <a:pt x="55" y="42"/>
                  </a:lnTo>
                  <a:lnTo>
                    <a:pt x="36" y="42"/>
                  </a:lnTo>
                  <a:lnTo>
                    <a:pt x="36" y="9"/>
                  </a:lnTo>
                  <a:lnTo>
                    <a:pt x="36" y="9"/>
                  </a:lnTo>
                  <a:lnTo>
                    <a:pt x="36" y="8"/>
                  </a:lnTo>
                  <a:lnTo>
                    <a:pt x="35" y="7"/>
                  </a:lnTo>
                  <a:lnTo>
                    <a:pt x="33" y="7"/>
                  </a:lnTo>
                  <a:lnTo>
                    <a:pt x="33" y="0"/>
                  </a:lnTo>
                  <a:lnTo>
                    <a:pt x="31" y="0"/>
                  </a:lnTo>
                  <a:lnTo>
                    <a:pt x="31" y="7"/>
                  </a:lnTo>
                  <a:lnTo>
                    <a:pt x="7" y="7"/>
                  </a:lnTo>
                  <a:lnTo>
                    <a:pt x="7" y="7"/>
                  </a:lnTo>
                  <a:lnTo>
                    <a:pt x="6" y="8"/>
                  </a:lnTo>
                  <a:lnTo>
                    <a:pt x="5" y="9"/>
                  </a:lnTo>
                  <a:lnTo>
                    <a:pt x="5" y="10"/>
                  </a:lnTo>
                  <a:lnTo>
                    <a:pt x="5" y="10"/>
                  </a:lnTo>
                  <a:lnTo>
                    <a:pt x="5" y="10"/>
                  </a:lnTo>
                  <a:lnTo>
                    <a:pt x="6" y="11"/>
                  </a:lnTo>
                  <a:lnTo>
                    <a:pt x="6" y="26"/>
                  </a:lnTo>
                  <a:lnTo>
                    <a:pt x="6" y="26"/>
                  </a:lnTo>
                  <a:lnTo>
                    <a:pt x="5" y="27"/>
                  </a:lnTo>
                  <a:lnTo>
                    <a:pt x="1" y="27"/>
                  </a:lnTo>
                  <a:lnTo>
                    <a:pt x="1" y="29"/>
                  </a:lnTo>
                  <a:lnTo>
                    <a:pt x="1" y="29"/>
                  </a:lnTo>
                  <a:lnTo>
                    <a:pt x="0" y="33"/>
                  </a:lnTo>
                  <a:lnTo>
                    <a:pt x="0" y="40"/>
                  </a:lnTo>
                  <a:lnTo>
                    <a:pt x="0" y="40"/>
                  </a:lnTo>
                  <a:lnTo>
                    <a:pt x="0" y="49"/>
                  </a:lnTo>
                  <a:lnTo>
                    <a:pt x="11" y="49"/>
                  </a:lnTo>
                  <a:lnTo>
                    <a:pt x="11" y="49"/>
                  </a:lnTo>
                  <a:lnTo>
                    <a:pt x="12" y="45"/>
                  </a:lnTo>
                  <a:lnTo>
                    <a:pt x="14" y="42"/>
                  </a:lnTo>
                  <a:lnTo>
                    <a:pt x="18" y="40"/>
                  </a:lnTo>
                  <a:lnTo>
                    <a:pt x="21" y="39"/>
                  </a:ln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GB">
                <a:solidFill>
                  <a:prstClr val="black"/>
                </a:solidFill>
              </a:endParaRPr>
            </a:p>
          </p:txBody>
        </p:sp>
      </p:grpSp>
      <p:sp>
        <p:nvSpPr>
          <p:cNvPr id="5" name="Bent Arrow 4"/>
          <p:cNvSpPr/>
          <p:nvPr/>
        </p:nvSpPr>
        <p:spPr>
          <a:xfrm rot="5400000">
            <a:off x="7187938" y="1535223"/>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4" name="Bent Arrow 173"/>
          <p:cNvSpPr/>
          <p:nvPr/>
        </p:nvSpPr>
        <p:spPr>
          <a:xfrm rot="5400000">
            <a:off x="8186268" y="2674199"/>
            <a:ext cx="591241" cy="457367"/>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5" name="Bent Arrow 174"/>
          <p:cNvSpPr/>
          <p:nvPr/>
        </p:nvSpPr>
        <p:spPr>
          <a:xfrm rot="10800000">
            <a:off x="8112512" y="3949240"/>
            <a:ext cx="438455" cy="629729"/>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6" name="Bent Arrow 175"/>
          <p:cNvSpPr/>
          <p:nvPr/>
        </p:nvSpPr>
        <p:spPr>
          <a:xfrm rot="10800000">
            <a:off x="7183943" y="519411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7" name="Bent Arrow 176"/>
          <p:cNvSpPr/>
          <p:nvPr/>
        </p:nvSpPr>
        <p:spPr>
          <a:xfrm rot="16200000">
            <a:off x="1583243" y="521316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8" name="Bent Arrow 177"/>
          <p:cNvSpPr/>
          <p:nvPr/>
        </p:nvSpPr>
        <p:spPr>
          <a:xfrm rot="16200000">
            <a:off x="649793" y="389871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79" name="Bent Arrow 178"/>
          <p:cNvSpPr/>
          <p:nvPr/>
        </p:nvSpPr>
        <p:spPr>
          <a:xfrm>
            <a:off x="668843" y="2584269"/>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80" name="Bent Arrow 179"/>
          <p:cNvSpPr/>
          <p:nvPr/>
        </p:nvSpPr>
        <p:spPr>
          <a:xfrm rot="10800000" flipH="1">
            <a:off x="3193514" y="1810792"/>
            <a:ext cx="3513939" cy="602933"/>
          </a:xfrm>
          <a:prstGeom prst="bentArrow">
            <a:avLst>
              <a:gd name="adj1" fmla="val 25000"/>
              <a:gd name="adj2" fmla="val 27075"/>
              <a:gd name="adj3" fmla="val 25000"/>
              <a:gd name="adj4" fmla="val 4375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6" name="Right Arrow 5"/>
          <p:cNvSpPr/>
          <p:nvPr/>
        </p:nvSpPr>
        <p:spPr>
          <a:xfrm>
            <a:off x="3721720" y="1497376"/>
            <a:ext cx="376354" cy="190199"/>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1" name="Right Arrow 180"/>
          <p:cNvSpPr/>
          <p:nvPr/>
        </p:nvSpPr>
        <p:spPr>
          <a:xfrm>
            <a:off x="5168920" y="1489664"/>
            <a:ext cx="376354" cy="190199"/>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Left Arrow 6"/>
          <p:cNvSpPr/>
          <p:nvPr/>
        </p:nvSpPr>
        <p:spPr>
          <a:xfrm>
            <a:off x="3721720" y="5402791"/>
            <a:ext cx="467699" cy="20977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2" name="Left Arrow 181"/>
          <p:cNvSpPr/>
          <p:nvPr/>
        </p:nvSpPr>
        <p:spPr>
          <a:xfrm>
            <a:off x="5264770" y="5421841"/>
            <a:ext cx="411249" cy="19072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8" name="Group 7">
            <a:extLst>
              <a:ext uri="{FF2B5EF4-FFF2-40B4-BE49-F238E27FC236}">
                <a16:creationId xmlns="" xmlns:a16="http://schemas.microsoft.com/office/drawing/2014/main" id="{45447EE0-5AB9-4741-8485-58A0D398DC13}"/>
              </a:ext>
            </a:extLst>
          </p:cNvPr>
          <p:cNvGrpSpPr/>
          <p:nvPr/>
        </p:nvGrpSpPr>
        <p:grpSpPr>
          <a:xfrm>
            <a:off x="7712139" y="5638800"/>
            <a:ext cx="1736661" cy="620812"/>
            <a:chOff x="6248400" y="6067780"/>
            <a:chExt cx="1736661" cy="646331"/>
          </a:xfrm>
        </p:grpSpPr>
        <p:sp>
          <p:nvSpPr>
            <p:cNvPr id="15" name="TextBox 14"/>
            <p:cNvSpPr txBox="1"/>
            <p:nvPr/>
          </p:nvSpPr>
          <p:spPr>
            <a:xfrm>
              <a:off x="6746868" y="6067780"/>
              <a:ext cx="1238193" cy="646331"/>
            </a:xfrm>
            <a:prstGeom prst="rect">
              <a:avLst/>
            </a:prstGeom>
            <a:noFill/>
          </p:spPr>
          <p:txBody>
            <a:bodyPr wrap="square" rtlCol="0">
              <a:spAutoFit/>
            </a:bodyPr>
            <a:lstStyle/>
            <a:p>
              <a:r>
                <a:rPr lang="en-GB" dirty="0">
                  <a:solidFill>
                    <a:prstClr val="black"/>
                  </a:solidFill>
                </a:rPr>
                <a:t>Empty </a:t>
              </a:r>
            </a:p>
            <a:p>
              <a:r>
                <a:rPr lang="en-GB" dirty="0">
                  <a:solidFill>
                    <a:prstClr val="black"/>
                  </a:solidFill>
                </a:rPr>
                <a:t>Full</a:t>
              </a:r>
            </a:p>
          </p:txBody>
        </p:sp>
        <p:sp>
          <p:nvSpPr>
            <p:cNvPr id="184" name="Left Arrow 183"/>
            <p:cNvSpPr/>
            <p:nvPr/>
          </p:nvSpPr>
          <p:spPr>
            <a:xfrm>
              <a:off x="6248400" y="6172200"/>
              <a:ext cx="411249" cy="190727"/>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5" name="Left Arrow 184"/>
            <p:cNvSpPr/>
            <p:nvPr/>
          </p:nvSpPr>
          <p:spPr>
            <a:xfrm>
              <a:off x="6257011" y="6434082"/>
              <a:ext cx="411249" cy="19072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83" name="TextBox 182"/>
          <p:cNvSpPr txBox="1"/>
          <p:nvPr/>
        </p:nvSpPr>
        <p:spPr>
          <a:xfrm>
            <a:off x="7869761" y="966957"/>
            <a:ext cx="1193393" cy="2031325"/>
          </a:xfrm>
          <a:prstGeom prst="rect">
            <a:avLst/>
          </a:prstGeom>
          <a:noFill/>
        </p:spPr>
        <p:txBody>
          <a:bodyPr wrap="square" rtlCol="0">
            <a:spAutoFit/>
          </a:bodyPr>
          <a:lstStyle/>
          <a:p>
            <a:r>
              <a:rPr lang="en-GB" b="1" dirty="0">
                <a:solidFill>
                  <a:prstClr val="black"/>
                </a:solidFill>
              </a:rPr>
              <a:t>Imports  </a:t>
            </a:r>
            <a:r>
              <a:rPr lang="en-GB" b="1" u="sng" dirty="0">
                <a:solidFill>
                  <a:prstClr val="black"/>
                </a:solidFill>
              </a:rPr>
              <a:t>more</a:t>
            </a:r>
            <a:r>
              <a:rPr lang="en-GB" b="1" dirty="0">
                <a:solidFill>
                  <a:prstClr val="black"/>
                </a:solidFill>
              </a:rPr>
              <a:t> than  Exports – “Surplus”</a:t>
            </a:r>
          </a:p>
        </p:txBody>
      </p:sp>
      <p:sp>
        <p:nvSpPr>
          <p:cNvPr id="186" name="Bent Arrow 185"/>
          <p:cNvSpPr/>
          <p:nvPr/>
        </p:nvSpPr>
        <p:spPr>
          <a:xfrm rot="5400000" flipH="1">
            <a:off x="2437654" y="1858782"/>
            <a:ext cx="371301" cy="460291"/>
          </a:xfrm>
          <a:prstGeom prst="bentArrow">
            <a:avLst>
              <a:gd name="adj1" fmla="val 25000"/>
              <a:gd name="adj2" fmla="val 27075"/>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1" name="Bent Arrow 10"/>
          <p:cNvSpPr/>
          <p:nvPr/>
        </p:nvSpPr>
        <p:spPr>
          <a:xfrm rot="16200000" flipH="1">
            <a:off x="4634877" y="2881263"/>
            <a:ext cx="562927" cy="3978287"/>
          </a:xfrm>
          <a:prstGeom prst="bentArrow">
            <a:avLst>
              <a:gd name="adj1" fmla="val 25000"/>
              <a:gd name="adj2" fmla="val 34697"/>
              <a:gd name="adj3" fmla="val 25000"/>
              <a:gd name="adj4" fmla="val 43750"/>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3" name="Down Arrow 12"/>
          <p:cNvSpPr/>
          <p:nvPr/>
        </p:nvSpPr>
        <p:spPr>
          <a:xfrm>
            <a:off x="4587100" y="4764671"/>
            <a:ext cx="244181" cy="41972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89" name="Down Arrow 188"/>
          <p:cNvSpPr/>
          <p:nvPr/>
        </p:nvSpPr>
        <p:spPr>
          <a:xfrm>
            <a:off x="4415650" y="1798139"/>
            <a:ext cx="201121" cy="35730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0" name="Bent Arrow 189"/>
          <p:cNvSpPr/>
          <p:nvPr/>
        </p:nvSpPr>
        <p:spPr>
          <a:xfrm rot="5400000">
            <a:off x="8008054" y="2772502"/>
            <a:ext cx="403007" cy="448993"/>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193" name="Bent Arrow 192"/>
          <p:cNvSpPr/>
          <p:nvPr/>
        </p:nvSpPr>
        <p:spPr>
          <a:xfrm rot="10800000">
            <a:off x="8207762" y="3961664"/>
            <a:ext cx="543636" cy="982089"/>
          </a:xfrm>
          <a:prstGeom prst="ben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Tree>
    <p:extLst>
      <p:ext uri="{BB962C8B-B14F-4D97-AF65-F5344CB8AC3E}">
        <p14:creationId xmlns:p14="http://schemas.microsoft.com/office/powerpoint/2010/main" val="155822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338" y="1050107"/>
            <a:ext cx="8475324" cy="5755422"/>
          </a:xfrm>
          <a:prstGeom prst="rect">
            <a:avLst/>
          </a:prstGeom>
          <a:noFill/>
        </p:spPr>
        <p:txBody>
          <a:bodyPr wrap="square" rtlCol="0">
            <a:spAutoFit/>
          </a:bodyPr>
          <a:lstStyle/>
          <a:p>
            <a:pPr>
              <a:spcBef>
                <a:spcPts val="1200"/>
              </a:spcBef>
            </a:pPr>
            <a:r>
              <a:rPr lang="en-GB" sz="2400" b="1" dirty="0">
                <a:solidFill>
                  <a:prstClr val="black"/>
                </a:solidFill>
                <a:latin typeface="Calibri" panose="020F0502020204030204"/>
              </a:rPr>
              <a:t>Summary</a:t>
            </a:r>
          </a:p>
          <a:p>
            <a:pPr marL="342900" indent="-342900">
              <a:spcBef>
                <a:spcPts val="1200"/>
              </a:spcBef>
              <a:buFont typeface="Arial" panose="020B0604020202020204" pitchFamily="34" charset="0"/>
              <a:buChar char="•"/>
            </a:pPr>
            <a:r>
              <a:rPr lang="en-GB" sz="2700" dirty="0">
                <a:solidFill>
                  <a:prstClr val="black"/>
                </a:solidFill>
                <a:latin typeface="Calibri" panose="020F0502020204030204"/>
              </a:rPr>
              <a:t> Container flows are complex, involve multiple transport modes, border crossings, actors and control points</a:t>
            </a:r>
          </a:p>
          <a:p>
            <a:pPr marL="342900" indent="-342900">
              <a:spcBef>
                <a:spcPts val="1200"/>
              </a:spcBef>
              <a:buFont typeface="Arial" panose="020B0604020202020204" pitchFamily="34" charset="0"/>
              <a:buChar char="•"/>
            </a:pPr>
            <a:r>
              <a:rPr lang="en-GB" sz="2700" dirty="0">
                <a:solidFill>
                  <a:srgbClr val="FF0000"/>
                </a:solidFill>
                <a:latin typeface="+mn-lt"/>
              </a:rPr>
              <a:t>Empty containers despatched from a repair (or container) depot under the control of a shipping company should be clean. However not all containers pass through a repair (or container) depot</a:t>
            </a:r>
          </a:p>
          <a:p>
            <a:pPr marL="342900" indent="-342900">
              <a:spcBef>
                <a:spcPts val="1200"/>
              </a:spcBef>
              <a:buFont typeface="Arial" panose="020B0604020202020204" pitchFamily="34" charset="0"/>
              <a:buChar char="•"/>
            </a:pPr>
            <a:r>
              <a:rPr lang="en-GB" sz="2700" dirty="0">
                <a:solidFill>
                  <a:prstClr val="black"/>
                </a:solidFill>
                <a:latin typeface="Calibri" panose="020F0502020204030204"/>
              </a:rPr>
              <a:t>Pack points are the most likely points for contamination BUT Shipping companies have no control over these</a:t>
            </a:r>
          </a:p>
          <a:p>
            <a:pPr marL="342900" indent="-342900">
              <a:spcBef>
                <a:spcPts val="1200"/>
              </a:spcBef>
              <a:buFont typeface="Arial" panose="020B0604020202020204" pitchFamily="34" charset="0"/>
              <a:buChar char="•"/>
            </a:pPr>
            <a:r>
              <a:rPr lang="en-GB" sz="2700" dirty="0">
                <a:solidFill>
                  <a:prstClr val="black"/>
                </a:solidFill>
                <a:latin typeface="Calibri" panose="020F0502020204030204"/>
              </a:rPr>
              <a:t>The CTU code is directed at the shipper and packer (pack points)</a:t>
            </a:r>
          </a:p>
          <a:p>
            <a:pPr marL="342900" indent="-342900">
              <a:spcBef>
                <a:spcPts val="1200"/>
              </a:spcBef>
              <a:buFont typeface="Wingdings" pitchFamily="2" charset="2"/>
              <a:buChar char="Ø"/>
            </a:pPr>
            <a:endParaRPr lang="en-GB" sz="2400" dirty="0">
              <a:solidFill>
                <a:prstClr val="black"/>
              </a:solidFill>
              <a:latin typeface="Calibri" panose="020F0502020204030204"/>
            </a:endParaRPr>
          </a:p>
        </p:txBody>
      </p:sp>
      <p:sp>
        <p:nvSpPr>
          <p:cNvPr id="3" name="Rectangle 2">
            <a:extLst>
              <a:ext uri="{FF2B5EF4-FFF2-40B4-BE49-F238E27FC236}">
                <a16:creationId xmlns="" xmlns:a16="http://schemas.microsoft.com/office/drawing/2014/main" id="{5817E3A7-5772-944A-AE97-B5B03325A819}"/>
              </a:ext>
            </a:extLst>
          </p:cNvPr>
          <p:cNvSpPr/>
          <p:nvPr/>
        </p:nvSpPr>
        <p:spPr>
          <a:xfrm>
            <a:off x="0" y="838200"/>
            <a:ext cx="9144000" cy="480131"/>
          </a:xfrm>
          <a:prstGeom prst="rect">
            <a:avLst/>
          </a:prstGeom>
        </p:spPr>
        <p:txBody>
          <a:bodyPr wrap="square">
            <a:spAutoFit/>
          </a:bodyPr>
          <a:lstStyle/>
          <a:p>
            <a:pPr algn="ctr">
              <a:lnSpc>
                <a:spcPct val="9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dirty="0">
                <a:solidFill>
                  <a:srgbClr val="165A30"/>
                </a:solidFill>
                <a:latin typeface="Calibri (body)"/>
                <a:ea typeface="+mj-ea"/>
                <a:cs typeface="+mj-cs"/>
              </a:rPr>
              <a:t>Sea Container Flows</a:t>
            </a:r>
          </a:p>
        </p:txBody>
      </p:sp>
    </p:spTree>
    <p:extLst>
      <p:ext uri="{BB962C8B-B14F-4D97-AF65-F5344CB8AC3E}">
        <p14:creationId xmlns:p14="http://schemas.microsoft.com/office/powerpoint/2010/main" val="52133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75132E-DDE7-A14B-8771-892DA6D03651}"/>
              </a:ext>
            </a:extLst>
          </p:cNvPr>
          <p:cNvSpPr>
            <a:spLocks noGrp="1"/>
          </p:cNvSpPr>
          <p:nvPr>
            <p:ph type="title"/>
          </p:nvPr>
        </p:nvSpPr>
        <p:spPr>
          <a:xfrm>
            <a:off x="457200" y="782782"/>
            <a:ext cx="8229600" cy="914400"/>
          </a:xfrm>
        </p:spPr>
        <p:txBody>
          <a:bodyPr>
            <a:noAutofit/>
          </a:bodyPr>
          <a:lstStyle/>
          <a:p>
            <a:r>
              <a:rPr lang="en-US" sz="2800" dirty="0">
                <a:solidFill>
                  <a:srgbClr val="165A30"/>
                </a:solidFill>
              </a:rPr>
              <a:t> IMO/ILO/UNECE Code of Practice for Packing of Cargo Transport Units (CTU Code)</a:t>
            </a:r>
          </a:p>
        </p:txBody>
      </p:sp>
      <p:sp>
        <p:nvSpPr>
          <p:cNvPr id="3" name="Content Placeholder 2">
            <a:extLst>
              <a:ext uri="{FF2B5EF4-FFF2-40B4-BE49-F238E27FC236}">
                <a16:creationId xmlns="" xmlns:a16="http://schemas.microsoft.com/office/drawing/2014/main" id="{650073D8-541F-BA43-BF44-F1FFB464C5A1}"/>
              </a:ext>
            </a:extLst>
          </p:cNvPr>
          <p:cNvSpPr>
            <a:spLocks noGrp="1"/>
          </p:cNvSpPr>
          <p:nvPr>
            <p:ph idx="1"/>
          </p:nvPr>
        </p:nvSpPr>
        <p:spPr>
          <a:xfrm>
            <a:off x="457200" y="1982585"/>
            <a:ext cx="8419672" cy="4602163"/>
          </a:xfrm>
        </p:spPr>
        <p:txBody>
          <a:bodyPr>
            <a:normAutofit/>
          </a:bodyPr>
          <a:lstStyle/>
          <a:p>
            <a:pPr marL="342900" indent="-342900">
              <a:buFont typeface="Arial" panose="020B0604020202020204" pitchFamily="34" charset="0"/>
              <a:buChar char="•"/>
            </a:pPr>
            <a:r>
              <a:rPr lang="en-SG" b="0" dirty="0"/>
              <a:t>Produced by :</a:t>
            </a:r>
          </a:p>
          <a:p>
            <a:pPr lvl="1">
              <a:buFont typeface="Calibri" panose="020F0502020204030204" pitchFamily="34" charset="0"/>
              <a:buChar char="–"/>
            </a:pPr>
            <a:r>
              <a:rPr lang="en-SG" sz="2800" b="0" dirty="0"/>
              <a:t>International Maritime Organization (IMO)</a:t>
            </a:r>
          </a:p>
          <a:p>
            <a:pPr lvl="1">
              <a:buFont typeface="Calibri" panose="020F0502020204030204" pitchFamily="34" charset="0"/>
              <a:buChar char="–"/>
            </a:pPr>
            <a:r>
              <a:rPr lang="en-SG" sz="2800" b="0" dirty="0"/>
              <a:t>International Labour Organization (ILO)</a:t>
            </a:r>
          </a:p>
          <a:p>
            <a:pPr lvl="1">
              <a:buFont typeface="Calibri" panose="020F0502020204030204" pitchFamily="34" charset="0"/>
              <a:buChar char="–"/>
            </a:pPr>
            <a:r>
              <a:rPr lang="en-US" sz="2800" b="0" dirty="0"/>
              <a:t>The United Nations Economic Commission for Europe (</a:t>
            </a:r>
            <a:r>
              <a:rPr lang="en-SG" sz="2800" b="0" dirty="0"/>
              <a:t>UNECE)</a:t>
            </a:r>
          </a:p>
          <a:p>
            <a:pPr lvl="1">
              <a:buFont typeface="Calibri" panose="020F0502020204030204" pitchFamily="34" charset="0"/>
              <a:buChar char="–"/>
            </a:pPr>
            <a:r>
              <a:rPr lang="en-SG" sz="2800" b="0" i="1" dirty="0"/>
              <a:t>In cooperation with industry </a:t>
            </a:r>
          </a:p>
          <a:p>
            <a:pPr marL="342900" indent="-342900">
              <a:buFont typeface="Arial" panose="020B0604020202020204" pitchFamily="34" charset="0"/>
              <a:buChar char="•"/>
            </a:pPr>
            <a:r>
              <a:rPr lang="en-SG" b="0" dirty="0"/>
              <a:t>Approved in 2014 </a:t>
            </a:r>
          </a:p>
          <a:p>
            <a:pPr marL="342900" indent="-342900">
              <a:buFont typeface="Arial" panose="020B0604020202020204" pitchFamily="34" charset="0"/>
              <a:buChar char="•"/>
            </a:pPr>
            <a:r>
              <a:rPr lang="en-SG" b="0" dirty="0"/>
              <a:t>A voluntary instrument, a best practice guide, with no mandatory requirements. </a:t>
            </a:r>
          </a:p>
          <a:p>
            <a:endParaRPr lang="en-US" sz="2400" b="0" dirty="0"/>
          </a:p>
        </p:txBody>
      </p:sp>
    </p:spTree>
    <p:extLst>
      <p:ext uri="{BB962C8B-B14F-4D97-AF65-F5344CB8AC3E}">
        <p14:creationId xmlns:p14="http://schemas.microsoft.com/office/powerpoint/2010/main" val="57265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5572" y="2244673"/>
            <a:ext cx="7851227" cy="196471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 xmlns:a16="http://schemas.microsoft.com/office/drawing/2014/main" id="{03ECD9E5-213F-4446-B779-D92DF8A016E9}"/>
              </a:ext>
            </a:extLst>
          </p:cNvPr>
          <p:cNvSpPr>
            <a:spLocks noGrp="1"/>
          </p:cNvSpPr>
          <p:nvPr>
            <p:ph type="title"/>
          </p:nvPr>
        </p:nvSpPr>
        <p:spPr>
          <a:xfrm>
            <a:off x="457200" y="699654"/>
            <a:ext cx="8229600" cy="696884"/>
          </a:xfrm>
        </p:spPr>
        <p:txBody>
          <a:bodyPr>
            <a:normAutofit/>
          </a:bodyPr>
          <a:lstStyle/>
          <a:p>
            <a:r>
              <a:rPr lang="en-US" sz="2800" dirty="0">
                <a:solidFill>
                  <a:srgbClr val="165A30"/>
                </a:solidFill>
              </a:rPr>
              <a:t>IPPC and CTU Code </a:t>
            </a:r>
          </a:p>
        </p:txBody>
      </p:sp>
      <p:sp>
        <p:nvSpPr>
          <p:cNvPr id="3" name="Content Placeholder 2">
            <a:extLst>
              <a:ext uri="{FF2B5EF4-FFF2-40B4-BE49-F238E27FC236}">
                <a16:creationId xmlns="" xmlns:a16="http://schemas.microsoft.com/office/drawing/2014/main" id="{4821A141-A3F7-D741-B42F-7B43A71586C9}"/>
              </a:ext>
            </a:extLst>
          </p:cNvPr>
          <p:cNvSpPr>
            <a:spLocks noGrp="1"/>
          </p:cNvSpPr>
          <p:nvPr>
            <p:ph idx="1"/>
          </p:nvPr>
        </p:nvSpPr>
        <p:spPr>
          <a:xfrm>
            <a:off x="457200" y="1508235"/>
            <a:ext cx="8450317" cy="4602163"/>
          </a:xfrm>
        </p:spPr>
        <p:txBody>
          <a:bodyPr>
            <a:normAutofit/>
          </a:bodyPr>
          <a:lstStyle/>
          <a:p>
            <a:pPr marL="0"/>
            <a:r>
              <a:rPr lang="en-SG" sz="2400" b="0" dirty="0"/>
              <a:t>The most important paragraph in the </a:t>
            </a:r>
            <a:r>
              <a:rPr lang="en-SG" sz="2400" dirty="0"/>
              <a:t>CTU code </a:t>
            </a:r>
            <a:r>
              <a:rPr lang="en-SG" sz="2400" b="0" dirty="0"/>
              <a:t>relevant to the IPPC community:</a:t>
            </a:r>
          </a:p>
          <a:p>
            <a:pPr marL="679450" indent="-44450"/>
            <a:r>
              <a:rPr lang="en-SG" sz="2400" i="1" dirty="0"/>
              <a:t>“all persons involved in the movement of CTUs also have a duty to ensure, in accordance with their roles and responsibilities in the supply chain, that the CTU is not infested with plants, plant products, insects or other animals.”</a:t>
            </a:r>
          </a:p>
          <a:p>
            <a:pPr marL="679450" indent="-44450"/>
            <a:endParaRPr lang="en-SG" sz="2400" b="0" i="1" dirty="0"/>
          </a:p>
          <a:p>
            <a:pPr marL="0"/>
            <a:r>
              <a:rPr lang="en-US" sz="2400" dirty="0"/>
              <a:t>CPM-10 (2015) Recommendation: Sea containers (R-06)</a:t>
            </a:r>
          </a:p>
          <a:p>
            <a:pPr marL="0"/>
            <a:r>
              <a:rPr lang="en-US" sz="2400" b="0" i="1" dirty="0"/>
              <a:t>“The packing of sea containers with cargo is the most likely stage in the sea container supply chain at which sea contamination can occur”</a:t>
            </a:r>
            <a:r>
              <a:rPr lang="en-SG" sz="2400" b="0" i="1" dirty="0"/>
              <a:t> </a:t>
            </a:r>
          </a:p>
          <a:p>
            <a:endParaRPr lang="en-US" sz="2400" b="0" dirty="0"/>
          </a:p>
        </p:txBody>
      </p:sp>
    </p:spTree>
    <p:extLst>
      <p:ext uri="{BB962C8B-B14F-4D97-AF65-F5344CB8AC3E}">
        <p14:creationId xmlns:p14="http://schemas.microsoft.com/office/powerpoint/2010/main" val="31790067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4481</TotalTime>
  <Words>2156</Words>
  <Application>Microsoft Office PowerPoint</Application>
  <PresentationFormat>On-screen Show (4:3)</PresentationFormat>
  <Paragraphs>226</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 Risks Associated with Movement of Sea Containers and their Cargoes  </vt:lpstr>
      <vt:lpstr> Factors to be Understood   </vt:lpstr>
      <vt:lpstr>Sea Container Flows</vt:lpstr>
      <vt:lpstr>PowerPoint Presentation</vt:lpstr>
      <vt:lpstr>PowerPoint Presentation</vt:lpstr>
      <vt:lpstr>PowerPoint Presentation</vt:lpstr>
      <vt:lpstr> IMO/ILO/UNECE Code of Practice for Packing of Cargo Transport Units (CTU Code)</vt:lpstr>
      <vt:lpstr>IPPC and CTU Code </vt:lpstr>
      <vt:lpstr>Joint Industry Guidelines for Cleaning of Containers</vt:lpstr>
      <vt:lpstr>Joint Industry Guidelines</vt:lpstr>
      <vt:lpstr>Joint Industry Guidelines cont’d</vt:lpstr>
      <vt:lpstr>Sea Containers Task Force (SCTF)</vt:lpstr>
      <vt:lpstr>SCTF Key Tasks </vt:lpstr>
      <vt:lpstr>SCTF Key Tasks cont’d.</vt:lpstr>
      <vt:lpstr>SCTF Key Tasks cont’d.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Lomsadze, Ketevan (AGDD)</dc:creator>
  <cp:lastModifiedBy>Evie Wentink</cp:lastModifiedBy>
  <cp:revision>40</cp:revision>
  <dcterms:modified xsi:type="dcterms:W3CDTF">2021-09-16T13:15:30Z</dcterms:modified>
</cp:coreProperties>
</file>