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sldIdLst>
    <p:sldId id="256" r:id="rId2"/>
    <p:sldId id="257" r:id="rId3"/>
    <p:sldId id="258" r:id="rId4"/>
    <p:sldId id="302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307" r:id="rId15"/>
    <p:sldId id="273" r:id="rId16"/>
    <p:sldId id="274" r:id="rId17"/>
    <p:sldId id="308" r:id="rId18"/>
    <p:sldId id="263" r:id="rId19"/>
    <p:sldId id="303" r:id="rId20"/>
    <p:sldId id="275" r:id="rId21"/>
    <p:sldId id="276" r:id="rId22"/>
    <p:sldId id="306" r:id="rId23"/>
    <p:sldId id="286" r:id="rId24"/>
    <p:sldId id="287" r:id="rId25"/>
    <p:sldId id="278" r:id="rId26"/>
    <p:sldId id="280" r:id="rId27"/>
    <p:sldId id="281" r:id="rId28"/>
    <p:sldId id="288" r:id="rId29"/>
    <p:sldId id="309" r:id="rId30"/>
    <p:sldId id="289" r:id="rId31"/>
    <p:sldId id="290" r:id="rId32"/>
    <p:sldId id="291" r:id="rId33"/>
    <p:sldId id="292" r:id="rId34"/>
    <p:sldId id="295" r:id="rId35"/>
    <p:sldId id="296" r:id="rId36"/>
    <p:sldId id="312" r:id="rId37"/>
    <p:sldId id="313" r:id="rId38"/>
    <p:sldId id="314" r:id="rId39"/>
    <p:sldId id="315" r:id="rId40"/>
    <p:sldId id="316" r:id="rId41"/>
    <p:sldId id="293" r:id="rId42"/>
    <p:sldId id="294" r:id="rId43"/>
    <p:sldId id="310" r:id="rId44"/>
    <p:sldId id="311" r:id="rId45"/>
    <p:sldId id="304" r:id="rId46"/>
    <p:sldId id="317" r:id="rId47"/>
    <p:sldId id="284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D75A5E-472D-4A0E-BA13-96CC3CE8F270}">
          <p14:sldIdLst>
            <p14:sldId id="256"/>
            <p14:sldId id="257"/>
            <p14:sldId id="258"/>
            <p14:sldId id="302"/>
            <p14:sldId id="261"/>
            <p14:sldId id="262"/>
            <p14:sldId id="266"/>
            <p14:sldId id="267"/>
            <p14:sldId id="268"/>
            <p14:sldId id="269"/>
            <p14:sldId id="270"/>
            <p14:sldId id="271"/>
            <p14:sldId id="272"/>
            <p14:sldId id="307"/>
            <p14:sldId id="273"/>
            <p14:sldId id="274"/>
            <p14:sldId id="308"/>
            <p14:sldId id="263"/>
            <p14:sldId id="303"/>
            <p14:sldId id="275"/>
            <p14:sldId id="276"/>
            <p14:sldId id="306"/>
            <p14:sldId id="286"/>
            <p14:sldId id="287"/>
            <p14:sldId id="278"/>
            <p14:sldId id="280"/>
            <p14:sldId id="281"/>
            <p14:sldId id="288"/>
            <p14:sldId id="309"/>
            <p14:sldId id="289"/>
            <p14:sldId id="290"/>
            <p14:sldId id="291"/>
            <p14:sldId id="292"/>
            <p14:sldId id="295"/>
            <p14:sldId id="296"/>
            <p14:sldId id="312"/>
            <p14:sldId id="313"/>
            <p14:sldId id="314"/>
            <p14:sldId id="315"/>
            <p14:sldId id="316"/>
            <p14:sldId id="293"/>
            <p14:sldId id="294"/>
            <p14:sldId id="310"/>
            <p14:sldId id="311"/>
            <p14:sldId id="304"/>
            <p14:sldId id="317"/>
            <p14:sldId id="284"/>
          </p14:sldIdLst>
        </p14:section>
        <p14:section name="Untitled Section" id="{B31765A9-4E16-45EB-8A95-DFF528DD18D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3E5B69-4264-4A68-AF3E-ACBB6768F02B}" type="datetimeFigureOut">
              <a:rPr lang="en-US" smtClean="0"/>
              <a:t>7/25/2022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0F0B95-53F5-40B6-91B5-300B8C0C6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1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FC02F-5F63-4DA6-9038-8AD0D759A2C8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11D30-BCCB-4D07-8F78-57B1936FB5C7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6DF8F-B3B3-4F90-A12E-34939FA2CC9D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C6BEE-E690-455F-A46D-2A6469CA59F4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57E65-42D0-4B0E-87B4-31D78C1ED685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7C63AB-6C93-42BA-92AB-4E65185D6479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7D174-E181-421D-9687-77A4E28918C1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DDD4D0-1A82-4851-96FC-C088FAF4A843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E37A6-F282-4C61-BED7-90A8B29F5FF6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54D574-6CAC-436B-A6DF-99B2693AD840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900E34-77A9-4153-9003-882ED17A21C0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4D2B6B-59F7-4741-B0FE-D1533C5BC0F8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44003D7-46D8-41EB-8DD8-0F023EFBF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-rA2epsC4" TargetMode="External"/><Relationship Id="rId2" Type="http://schemas.openxmlformats.org/officeDocument/2006/relationships/hyperlink" Target="https://www.youtube.com/watch?v=2x-S7v-5Cd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p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.co/HO1DfnIvYw" TargetMode="External"/><Relationship Id="rId2" Type="http://schemas.openxmlformats.org/officeDocument/2006/relationships/hyperlink" Target="https://t.co/JCmamIGFb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co/UhYq8xGJaW" TargetMode="External"/><Relationship Id="rId4" Type="http://schemas.openxmlformats.org/officeDocument/2006/relationships/hyperlink" Target="https://go.usa.gov/xJtDA&#160;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ashtag/socks?src=hash" TargetMode="External"/><Relationship Id="rId2" Type="http://schemas.openxmlformats.org/officeDocument/2006/relationships/hyperlink" Target="https://twitter.com/CB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co/WKbDdMCI7i" TargetMode="External"/><Relationship Id="rId4" Type="http://schemas.openxmlformats.org/officeDocument/2006/relationships/hyperlink" Target="https://twitter.com/hashtag/trademark?src=hash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gov/" TargetMode="External"/><Relationship Id="rId2" Type="http://schemas.openxmlformats.org/officeDocument/2006/relationships/hyperlink" Target="http://www.cbp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6705600" cy="1470025"/>
          </a:xfrm>
        </p:spPr>
        <p:txBody>
          <a:bodyPr/>
          <a:lstStyle/>
          <a:p>
            <a:r>
              <a:rPr lang="en-US" dirty="0" smtClean="0"/>
              <a:t>C-TPAT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438400"/>
            <a:ext cx="6781800" cy="4038600"/>
          </a:xfrm>
        </p:spPr>
        <p:txBody>
          <a:bodyPr>
            <a:normAutofit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ustoms – </a:t>
            </a:r>
            <a:r>
              <a:rPr lang="en-US" b="1" dirty="0" smtClean="0"/>
              <a:t>T</a:t>
            </a:r>
            <a:r>
              <a:rPr lang="en-US" dirty="0" smtClean="0"/>
              <a:t>rade </a:t>
            </a:r>
            <a:r>
              <a:rPr lang="en-US" b="1" dirty="0" smtClean="0"/>
              <a:t>P</a:t>
            </a:r>
            <a:r>
              <a:rPr lang="en-US" dirty="0" smtClean="0"/>
              <a:t>artnership </a:t>
            </a:r>
            <a:r>
              <a:rPr lang="en-US" b="1" dirty="0" smtClean="0"/>
              <a:t>A</a:t>
            </a:r>
            <a:r>
              <a:rPr lang="en-US" dirty="0" smtClean="0"/>
              <a:t>gainst </a:t>
            </a:r>
            <a:r>
              <a:rPr lang="en-US" b="1" dirty="0" smtClean="0"/>
              <a:t>T</a:t>
            </a:r>
            <a:r>
              <a:rPr lang="en-US" dirty="0" smtClean="0"/>
              <a:t>errorism </a:t>
            </a:r>
            <a:r>
              <a:rPr lang="en-US" b="1" dirty="0" smtClean="0"/>
              <a:t>A</a:t>
            </a:r>
            <a:r>
              <a:rPr lang="en-US" dirty="0" smtClean="0"/>
              <a:t>wareness </a:t>
            </a:r>
            <a:r>
              <a:rPr lang="en-US" b="1" dirty="0" smtClean="0"/>
              <a:t>T</a:t>
            </a:r>
            <a:r>
              <a:rPr lang="en-US" dirty="0" smtClean="0"/>
              <a:t>raining</a:t>
            </a:r>
          </a:p>
          <a:p>
            <a:endParaRPr lang="en-US" dirty="0"/>
          </a:p>
          <a:p>
            <a:pPr algn="just"/>
            <a:r>
              <a:rPr lang="en-US" dirty="0" smtClean="0"/>
              <a:t>July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</a:t>
            </a:fld>
            <a:endParaRPr lang="en-US" dirty="0"/>
          </a:p>
        </p:txBody>
      </p:sp>
      <p:pic>
        <p:nvPicPr>
          <p:cNvPr id="13314" name="Picture 2" descr="Image result for c-tpat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3752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C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43600"/>
            <a:ext cx="12954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12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Participation in           C-TPAT </a:t>
            </a:r>
            <a:r>
              <a:rPr lang="en-US" dirty="0" smtClean="0">
                <a:solidFill>
                  <a:srgbClr val="002060"/>
                </a:solidFill>
              </a:rPr>
              <a:t>Require?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90688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Self-assessment of supply chain security using C-TPAT </a:t>
            </a:r>
            <a:r>
              <a:rPr lang="en-US" b="1" dirty="0" smtClean="0"/>
              <a:t>best practice guidelines</a:t>
            </a:r>
          </a:p>
          <a:p>
            <a:pPr lvl="2"/>
            <a:r>
              <a:rPr lang="en-US" dirty="0" smtClean="0"/>
              <a:t>Business Partner Requirements</a:t>
            </a:r>
          </a:p>
          <a:p>
            <a:pPr lvl="2"/>
            <a:r>
              <a:rPr lang="en-US" dirty="0" smtClean="0"/>
              <a:t>Cargo Security</a:t>
            </a:r>
          </a:p>
          <a:p>
            <a:pPr lvl="2"/>
            <a:r>
              <a:rPr lang="en-US" dirty="0" smtClean="0"/>
              <a:t>Container Security</a:t>
            </a:r>
          </a:p>
          <a:p>
            <a:pPr lvl="2"/>
            <a:r>
              <a:rPr lang="en-US" dirty="0" smtClean="0"/>
              <a:t>Physical Access Controls</a:t>
            </a:r>
          </a:p>
          <a:p>
            <a:pPr lvl="2"/>
            <a:r>
              <a:rPr lang="en-US" dirty="0" smtClean="0"/>
              <a:t>Personnel Security</a:t>
            </a:r>
          </a:p>
          <a:p>
            <a:pPr lvl="2"/>
            <a:r>
              <a:rPr lang="en-US" dirty="0" smtClean="0"/>
              <a:t>Procedural Security</a:t>
            </a:r>
          </a:p>
          <a:p>
            <a:pPr lvl="2"/>
            <a:r>
              <a:rPr lang="en-US" dirty="0" smtClean="0"/>
              <a:t>Security Training and Threat Awareness</a:t>
            </a:r>
          </a:p>
          <a:p>
            <a:pPr lvl="2"/>
            <a:r>
              <a:rPr lang="en-US" dirty="0" smtClean="0"/>
              <a:t>Physical Security</a:t>
            </a:r>
          </a:p>
          <a:p>
            <a:pPr lvl="2"/>
            <a:r>
              <a:rPr lang="en-US" dirty="0" smtClean="0"/>
              <a:t>Information Technology 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1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Participation in          C-TPAT </a:t>
            </a:r>
            <a:r>
              <a:rPr lang="en-US" dirty="0" smtClean="0">
                <a:solidFill>
                  <a:srgbClr val="002060"/>
                </a:solidFill>
              </a:rPr>
              <a:t>Require?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620000" cy="3810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Submission of a supply chain security profile to CBP</a:t>
            </a:r>
          </a:p>
          <a:p>
            <a:r>
              <a:rPr lang="en-US" dirty="0" smtClean="0"/>
              <a:t>Development and implementation of a program to enhance supply chain security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Verification within 2 years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0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</a:t>
            </a:r>
            <a:r>
              <a:rPr lang="en-US" dirty="0" smtClean="0"/>
              <a:t>re the </a:t>
            </a:r>
            <a:r>
              <a:rPr lang="en-US" dirty="0" smtClean="0">
                <a:solidFill>
                  <a:srgbClr val="002060"/>
                </a:solidFill>
              </a:rPr>
              <a:t>BENEFITS</a:t>
            </a:r>
            <a:r>
              <a:rPr lang="en-US" dirty="0" smtClean="0"/>
              <a:t> of Participating in C-TPAT Program?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67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reduced number of cargo inspections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Access to FAST lane at the land borders</a:t>
            </a:r>
          </a:p>
          <a:p>
            <a:r>
              <a:rPr lang="en-US" dirty="0" smtClean="0"/>
              <a:t>An assigned account manager at Customs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Access to C-TPAT membership list</a:t>
            </a:r>
          </a:p>
          <a:p>
            <a:r>
              <a:rPr lang="en-US" dirty="0" smtClean="0"/>
              <a:t>An emphasis on self policing, not verifications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An opportunity to play an active role in the war against terrorism</a:t>
            </a:r>
          </a:p>
          <a:p>
            <a:r>
              <a:rPr lang="en-US" dirty="0" smtClean="0"/>
              <a:t>A secure supply chain for employees, suppliers and customers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Fewer enforcement examinations and trade inspections</a:t>
            </a:r>
          </a:p>
          <a:p>
            <a:r>
              <a:rPr lang="en-US" dirty="0" smtClean="0"/>
              <a:t>Mitigation of penalties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Communication Portal</a:t>
            </a:r>
          </a:p>
          <a:p>
            <a:r>
              <a:rPr lang="en-US" dirty="0" smtClean="0"/>
              <a:t>Best Practices Catalog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5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732" y="28755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</a:t>
            </a:r>
            <a:r>
              <a:rPr lang="en-US" dirty="0" smtClean="0">
                <a:solidFill>
                  <a:srgbClr val="002060"/>
                </a:solidFill>
              </a:rPr>
              <a:t>BENEFITS</a:t>
            </a:r>
            <a:r>
              <a:rPr lang="en-US" dirty="0" smtClean="0"/>
              <a:t> of Participating in C-TPAT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Companies that participate in supply chain security typically experience advantages that far outweigh the costs of implementing the security process</a:t>
            </a:r>
            <a:endParaRPr lang="en-US" sz="1700" i="1" dirty="0" smtClean="0"/>
          </a:p>
          <a:p>
            <a:endParaRPr lang="en-US" dirty="0" smtClean="0"/>
          </a:p>
          <a:p>
            <a:r>
              <a:rPr lang="en-US" dirty="0" smtClean="0"/>
              <a:t>A recent study by Stanford University quantified for the first time the benefits of investigating in supply chain security:</a:t>
            </a:r>
          </a:p>
          <a:p>
            <a:pPr lvl="1"/>
            <a:r>
              <a:rPr lang="en-US" dirty="0" smtClean="0"/>
              <a:t>Companies collectively reduced their customs inspections by </a:t>
            </a:r>
            <a:r>
              <a:rPr lang="en-US" b="1" dirty="0" smtClean="0"/>
              <a:t>48%</a:t>
            </a:r>
          </a:p>
          <a:p>
            <a:pPr lvl="1"/>
            <a:r>
              <a:rPr lang="en-US" dirty="0" smtClean="0"/>
              <a:t>Increased the automated handling of their imports by </a:t>
            </a:r>
            <a:r>
              <a:rPr lang="en-US" b="1" dirty="0" smtClean="0"/>
              <a:t>43%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14</a:t>
            </a:fld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44000" cy="523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8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C-TPAT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953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Saw </a:t>
            </a:r>
            <a:r>
              <a:rPr lang="en-US" b="1" dirty="0" smtClean="0"/>
              <a:t>a </a:t>
            </a:r>
            <a:r>
              <a:rPr lang="en-US" b="1" dirty="0" smtClean="0">
                <a:solidFill>
                  <a:srgbClr val="002060"/>
                </a:solidFill>
              </a:rPr>
              <a:t>29% </a:t>
            </a:r>
            <a:r>
              <a:rPr lang="en-US" dirty="0" smtClean="0"/>
              <a:t>reduction in transit times</a:t>
            </a:r>
          </a:p>
          <a:p>
            <a:pPr lvl="1"/>
            <a:r>
              <a:rPr lang="en-US" dirty="0" smtClean="0"/>
              <a:t>Asset visibility in the supply chain improved by </a:t>
            </a:r>
            <a:r>
              <a:rPr lang="en-US" b="1" dirty="0" smtClean="0">
                <a:solidFill>
                  <a:srgbClr val="002060"/>
                </a:solidFill>
              </a:rPr>
              <a:t>50%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30% </a:t>
            </a:r>
            <a:r>
              <a:rPr lang="en-US" dirty="0" smtClean="0"/>
              <a:t>improvement in on-time shipping to their customers</a:t>
            </a:r>
          </a:p>
          <a:p>
            <a:pPr lvl="1"/>
            <a:r>
              <a:rPr lang="en-US" dirty="0" smtClean="0"/>
              <a:t>Reduced time taken to identify problems by </a:t>
            </a:r>
            <a:r>
              <a:rPr lang="en-US" b="1" dirty="0" smtClean="0">
                <a:solidFill>
                  <a:srgbClr val="002060"/>
                </a:solidFill>
              </a:rPr>
              <a:t>21%</a:t>
            </a:r>
          </a:p>
          <a:p>
            <a:pPr lvl="1"/>
            <a:r>
              <a:rPr lang="en-US" dirty="0" smtClean="0"/>
              <a:t>Reduced inventory theft by </a:t>
            </a:r>
            <a:r>
              <a:rPr lang="en-US" b="1" dirty="0" smtClean="0">
                <a:solidFill>
                  <a:srgbClr val="002060"/>
                </a:solidFill>
              </a:rPr>
              <a:t>38%</a:t>
            </a:r>
          </a:p>
          <a:p>
            <a:pPr lvl="1"/>
            <a:r>
              <a:rPr lang="en-US" dirty="0" smtClean="0"/>
              <a:t>Excess inventory was reduced by </a:t>
            </a:r>
            <a:r>
              <a:rPr lang="en-US" b="1" dirty="0" smtClean="0">
                <a:solidFill>
                  <a:srgbClr val="002060"/>
                </a:solidFill>
              </a:rPr>
              <a:t>14%</a:t>
            </a:r>
          </a:p>
          <a:p>
            <a:pPr lvl="1"/>
            <a:r>
              <a:rPr lang="en-US" dirty="0" smtClean="0"/>
              <a:t>Reduced customer attrition by </a:t>
            </a:r>
            <a:r>
              <a:rPr lang="en-US" b="1" dirty="0" smtClean="0">
                <a:solidFill>
                  <a:srgbClr val="002060"/>
                </a:solidFill>
              </a:rPr>
              <a:t>26%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6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Threats?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3962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Terrorism, sabotage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Trafficking – drugs; conventional, nuclear, chemical or biological weapons</a:t>
            </a:r>
          </a:p>
          <a:p>
            <a:r>
              <a:rPr lang="en-US" dirty="0" smtClean="0"/>
              <a:t>Illegal entry – stowaways in containers, trailers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Theft of cargo, personal property or information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20815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89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17</a:t>
            </a:fld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720417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79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Criminals Circumvent Security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44958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Loitering near the facility observing procedures, asking questions</a:t>
            </a:r>
          </a:p>
          <a:p>
            <a:r>
              <a:rPr lang="en-US" dirty="0" smtClean="0"/>
              <a:t>Taking pictures, obtaining plans or making diagrams of facilities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Impersonating workers, e.g., pest control</a:t>
            </a:r>
          </a:p>
          <a:p>
            <a:r>
              <a:rPr lang="en-US" dirty="0" smtClean="0"/>
              <a:t>Calling or e-mailing employees about procedures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18</a:t>
            </a:fld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182989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8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19</a:t>
            </a:fld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82" y="838200"/>
            <a:ext cx="81113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8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81" y="2286000"/>
            <a:ext cx="3887719" cy="25908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Course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4800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Customs and Border Protection (CBP)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is C-TPAT?</a:t>
            </a:r>
          </a:p>
          <a:p>
            <a:r>
              <a:rPr lang="en-US" dirty="0" smtClean="0"/>
              <a:t>Who Is Part of the Supply Chain?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Does Participation in C-TPAT Require?</a:t>
            </a:r>
          </a:p>
          <a:p>
            <a:r>
              <a:rPr lang="en-US" dirty="0" smtClean="0"/>
              <a:t>What Are the Benefits?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Are the Threats?</a:t>
            </a:r>
          </a:p>
          <a:p>
            <a:r>
              <a:rPr lang="en-US" dirty="0" smtClean="0"/>
              <a:t>How Criminals Circumvent Security Measures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Are the Foundations of Cargo Security?</a:t>
            </a:r>
          </a:p>
          <a:p>
            <a:r>
              <a:rPr lang="en-US" dirty="0" smtClean="0"/>
              <a:t>Securing the Supply Chain at Konica Minolta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Recognizing Potential Security Risks</a:t>
            </a:r>
          </a:p>
          <a:p>
            <a:r>
              <a:rPr lang="en-US" dirty="0" smtClean="0"/>
              <a:t>Seal and Container Door Inspection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Documentation Fraud</a:t>
            </a:r>
          </a:p>
          <a:p>
            <a:r>
              <a:rPr lang="en-US" dirty="0" smtClean="0"/>
              <a:t>Failure is Not an OPTION!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381750"/>
            <a:ext cx="1981200" cy="476250"/>
          </a:xfrm>
        </p:spPr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52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Foundations of Cargo Security?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8001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risks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Understand the risks</a:t>
            </a:r>
          </a:p>
          <a:p>
            <a:r>
              <a:rPr lang="en-US" dirty="0" smtClean="0"/>
              <a:t>Isolate the risks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Allocate resources to neutralize the risks</a:t>
            </a:r>
          </a:p>
          <a:p>
            <a:r>
              <a:rPr lang="en-US" dirty="0" smtClean="0"/>
              <a:t>Assign ownership for action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Anticipate acts</a:t>
            </a:r>
          </a:p>
          <a:p>
            <a:r>
              <a:rPr lang="en-US" dirty="0" smtClean="0"/>
              <a:t>Implement solutions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Measure results and share best practices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20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Securing the Supply Chain at Konica Minolta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9248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Educate employees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Know our partners – due diligence</a:t>
            </a:r>
          </a:p>
          <a:p>
            <a:r>
              <a:rPr lang="en-US" dirty="0" smtClean="0"/>
              <a:t>Create and share our security policy expectations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Use C-TPAT certified service providers</a:t>
            </a:r>
          </a:p>
          <a:p>
            <a:r>
              <a:rPr lang="en-US" dirty="0" smtClean="0"/>
              <a:t>Implement a security policy and procedures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Secure our facilities, systems and conveyances</a:t>
            </a:r>
          </a:p>
          <a:p>
            <a:r>
              <a:rPr lang="en-US" dirty="0" smtClean="0"/>
              <a:t>Be conscious of security day to 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52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22</a:t>
            </a:fld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799"/>
            <a:ext cx="8153400" cy="453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06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Training and Threat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5410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Train employees to recognize and be aware of the threats posed by terrorists at each point in the supply chain.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Employees must be aware of emergency procedures the company has in place.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(Safe rooms, evacuation procedures)</a:t>
            </a:r>
          </a:p>
          <a:p>
            <a:pPr lvl="2"/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Employees must know how to report situations that may compromise security (WHO, WHAT, WHEN, WHERE, HOW)</a:t>
            </a:r>
          </a:p>
          <a:p>
            <a:pPr lvl="2"/>
            <a:r>
              <a:rPr lang="en-US" dirty="0" smtClean="0"/>
              <a:t>Each facility has guidelines and emergency numbers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3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Facility: </a:t>
            </a:r>
            <a:br>
              <a:rPr lang="en-US" dirty="0" smtClean="0"/>
            </a:br>
            <a:r>
              <a:rPr lang="en-US" dirty="0" smtClean="0"/>
              <a:t>Emergency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555992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 your “safe” room and/or location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Know what to do if there is a Hazmat Situation or other threat situation</a:t>
            </a:r>
          </a:p>
          <a:p>
            <a:endParaRPr lang="en-US" dirty="0" smtClean="0"/>
          </a:p>
          <a:p>
            <a:r>
              <a:rPr lang="en-US" dirty="0" smtClean="0"/>
              <a:t>Know where to meet outside the facility in case of evacuation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Know the numbers to call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5105400"/>
            <a:ext cx="1536941" cy="153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1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943088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Securing the Supply Chain at Konica Minolta 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7714488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 unfamiliar or unidentified visitors in the office or warehouse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Don’t share system passwords</a:t>
            </a:r>
          </a:p>
          <a:p>
            <a:endParaRPr lang="en-US" dirty="0" smtClean="0"/>
          </a:p>
          <a:p>
            <a:r>
              <a:rPr lang="en-US" dirty="0" smtClean="0"/>
              <a:t>Report any suspected or actual irregularity or illegal activity to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LogoC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53" y="457200"/>
            <a:ext cx="12954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24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994151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Securing the Supply Chain at Konica Minolta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391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Report potential security risks to management, e.g. ,broken lock, fence, security light, missing keys and access cards,  damage to alarm, or video surveillance systems, etc.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Report any unauthorized personnel, or use of access cards by unauthorized personnel</a:t>
            </a:r>
          </a:p>
          <a:p>
            <a:endParaRPr lang="en-US" dirty="0" smtClean="0"/>
          </a:p>
          <a:p>
            <a:r>
              <a:rPr lang="en-US" dirty="0" smtClean="0"/>
              <a:t>Report any paperwork discrepancies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Don’t share confidential and proprietary information outside Konica Minolta</a:t>
            </a:r>
          </a:p>
          <a:p>
            <a:endParaRPr lang="en-US" dirty="0" smtClean="0"/>
          </a:p>
          <a:p>
            <a:r>
              <a:rPr lang="en-US" dirty="0" smtClean="0"/>
              <a:t>Be wary of outside requests for information about company policies, procedures, assets,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 descr="LogoC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295400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557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Recognizing Potential </a:t>
            </a:r>
            <a:r>
              <a:rPr lang="en-US" dirty="0"/>
              <a:t>S</a:t>
            </a:r>
            <a:r>
              <a:rPr lang="en-US" dirty="0" smtClean="0"/>
              <a:t>ecurity Risk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6781800" cy="3962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Activity out of the norm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Loitering out of normal sight lines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Attempts to bypass security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Clothing not suited for weather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Noises or odors not expected from containers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Containers with holes, patches, missing or damaged seals or seal numbers that don’t match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Incorrect Hazmat labels for cargo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70C0"/>
                </a:solidFill>
              </a:rPr>
              <a:t>Can you think of others?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743200" cy="20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462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582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Seal and Container Door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  - </a:t>
            </a:r>
            <a:r>
              <a:rPr lang="en-US" dirty="0" smtClean="0">
                <a:hlinkClick r:id="rId2"/>
              </a:rPr>
              <a:t>https://www.youtube.com/watch?v=2x-S7v-5Cdk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2 - </a:t>
            </a:r>
            <a:r>
              <a:rPr lang="en-US" dirty="0" smtClean="0">
                <a:hlinkClick r:id="rId3"/>
              </a:rPr>
              <a:t>https://www.youtube.com/watch?v=Hu-rA2epsC4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1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29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50" y="381000"/>
            <a:ext cx="8006150" cy="599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65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826538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4800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CBP oversees the C-TPAT Program</a:t>
            </a:r>
          </a:p>
          <a:p>
            <a:r>
              <a:rPr lang="en-US" sz="2800" dirty="0" smtClean="0"/>
              <a:t>CBP works to secure and facilitate imports arriving in the U.S., accommodating the increasing volume and complexities of international trade.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CBP protects U.S. agricultural resources through active inspections at ports of entry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CBP is part </a:t>
            </a:r>
            <a:r>
              <a:rPr lang="en-US" sz="2800" dirty="0"/>
              <a:t>of the Department of Homeland Security</a:t>
            </a:r>
          </a:p>
          <a:p>
            <a:pPr lvl="1"/>
            <a:r>
              <a:rPr lang="en-US" sz="2400" dirty="0">
                <a:hlinkClick r:id="rId3"/>
              </a:rPr>
              <a:t>https://www.cbp.gov/</a:t>
            </a:r>
            <a:r>
              <a:rPr lang="en-US" sz="2400" dirty="0"/>
              <a:t>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772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Customs and Border Protection (CBP)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05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43088" cy="1143000"/>
          </a:xfrm>
        </p:spPr>
        <p:txBody>
          <a:bodyPr/>
          <a:lstStyle/>
          <a:p>
            <a:r>
              <a:rPr lang="en-US" dirty="0" smtClean="0"/>
              <a:t>Physical Access Controls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48600" cy="51054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IMPORTANT AREA OF EMPLOYEE PARTICIPATION</a:t>
            </a:r>
          </a:p>
          <a:p>
            <a:pPr lvl="1"/>
            <a:r>
              <a:rPr lang="en-US" dirty="0" smtClean="0"/>
              <a:t>Employees should know fellow co-workers and </a:t>
            </a:r>
            <a:r>
              <a:rPr lang="en-US" u="sng" dirty="0" smtClean="0"/>
              <a:t>challenge unauthorized personnel to identify themselves</a:t>
            </a:r>
            <a:r>
              <a:rPr lang="en-US" dirty="0" smtClean="0"/>
              <a:t> when seen on the premises.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Employees should </a:t>
            </a:r>
            <a:r>
              <a:rPr lang="en-US" u="sng" dirty="0" smtClean="0"/>
              <a:t>notify the head of security about any unauthorized personnel </a:t>
            </a:r>
            <a:r>
              <a:rPr lang="en-US" dirty="0" smtClean="0"/>
              <a:t>on premises.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45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Access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489192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Employees must wear badges at all time </a:t>
            </a:r>
            <a:r>
              <a:rPr lang="en-US" u="sng" dirty="0" smtClean="0"/>
              <a:t>and should report cases where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Visitors and delivery personnel are not wearing identifying badges while on premises</a:t>
            </a:r>
          </a:p>
          <a:p>
            <a:pPr lvl="1"/>
            <a:r>
              <a:rPr lang="en-US" dirty="0" smtClean="0"/>
              <a:t>Any proposed break in procedure (</a:t>
            </a:r>
            <a:r>
              <a:rPr lang="en-US" i="1" dirty="0" smtClean="0"/>
              <a:t>I just need to drop something off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02" y="44196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650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Security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r>
              <a:rPr lang="en-US" dirty="0" smtClean="0"/>
              <a:t>Human Resources is responsible for verifying previous employment, background checks, and termination procedures</a:t>
            </a:r>
          </a:p>
          <a:p>
            <a:endParaRPr lang="en-US" dirty="0" smtClean="0"/>
          </a:p>
          <a:p>
            <a:r>
              <a:rPr lang="en-US" dirty="0" smtClean="0"/>
              <a:t>Employees should immediately report if terminated employees try to access the facilities, company systems,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56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1928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Shipping employees must:</a:t>
            </a:r>
          </a:p>
          <a:p>
            <a:pPr lvl="1"/>
            <a:r>
              <a:rPr lang="en-US" dirty="0" smtClean="0"/>
              <a:t>Inspect trailer before loading for any damage</a:t>
            </a:r>
          </a:p>
          <a:p>
            <a:pPr lvl="1"/>
            <a:r>
              <a:rPr lang="en-US" dirty="0" smtClean="0"/>
              <a:t>7 point test, especially if trailer was in storage</a:t>
            </a:r>
          </a:p>
          <a:p>
            <a:pPr lvl="1"/>
            <a:r>
              <a:rPr lang="en-US" dirty="0" smtClean="0"/>
              <a:t>Verify paperwork and seal number</a:t>
            </a:r>
          </a:p>
          <a:p>
            <a:pPr lvl="2"/>
            <a:r>
              <a:rPr lang="en-US" dirty="0" smtClean="0"/>
              <a:t>Cargo integrity (correct quantity, weight, description)</a:t>
            </a:r>
          </a:p>
          <a:p>
            <a:pPr lvl="1"/>
            <a:r>
              <a:rPr lang="en-US" dirty="0" smtClean="0"/>
              <a:t>Properly affix seal(s)</a:t>
            </a:r>
          </a:p>
          <a:p>
            <a:pPr lvl="1"/>
            <a:r>
              <a:rPr lang="en-US" dirty="0" smtClean="0"/>
              <a:t>Report any sign of tampering or suspicious activity</a:t>
            </a:r>
          </a:p>
          <a:p>
            <a:pPr lvl="1"/>
            <a:r>
              <a:rPr lang="en-US" dirty="0" smtClean="0"/>
              <a:t>Follow written procedures: keep logs updated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8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Point Container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containers are subject to </a:t>
            </a:r>
            <a:r>
              <a:rPr lang="en-US" dirty="0" smtClean="0"/>
              <a:t>7-point </a:t>
            </a:r>
            <a:r>
              <a:rPr lang="en-US" dirty="0"/>
              <a:t>inspection upon </a:t>
            </a:r>
            <a:r>
              <a:rPr lang="en-US" dirty="0" smtClean="0"/>
              <a:t>delivery:</a:t>
            </a:r>
          </a:p>
          <a:p>
            <a:pPr marL="603504" lvl="2" indent="0">
              <a:buNone/>
            </a:pPr>
            <a:r>
              <a:rPr lang="en-US" b="1" dirty="0"/>
              <a:t>1. Outside/ Undercarriage </a:t>
            </a:r>
            <a:endParaRPr lang="en-US" dirty="0"/>
          </a:p>
          <a:p>
            <a:pPr marL="603504" lvl="2" indent="0">
              <a:buNone/>
            </a:pPr>
            <a:r>
              <a:rPr lang="en-US" b="1" dirty="0"/>
              <a:t>2. Inside/Outside Doors </a:t>
            </a:r>
            <a:endParaRPr lang="en-US" dirty="0"/>
          </a:p>
          <a:p>
            <a:pPr marL="603504" lvl="2" indent="0">
              <a:buNone/>
            </a:pPr>
            <a:r>
              <a:rPr lang="en-US" b="1" dirty="0"/>
              <a:t>3. Left Side Wall </a:t>
            </a:r>
            <a:endParaRPr lang="en-US" dirty="0"/>
          </a:p>
          <a:p>
            <a:pPr marL="603504" lvl="2" indent="0">
              <a:buNone/>
            </a:pPr>
            <a:r>
              <a:rPr lang="en-US" b="1" dirty="0"/>
              <a:t>4. Right Side Wall </a:t>
            </a:r>
            <a:endParaRPr lang="en-US" dirty="0"/>
          </a:p>
          <a:p>
            <a:pPr marL="603504" lvl="2" indent="0">
              <a:buNone/>
            </a:pPr>
            <a:r>
              <a:rPr lang="en-US" b="1" dirty="0"/>
              <a:t>5. Front Wall </a:t>
            </a:r>
            <a:endParaRPr lang="en-US" dirty="0"/>
          </a:p>
          <a:p>
            <a:pPr marL="603504" lvl="2" indent="0">
              <a:buNone/>
            </a:pPr>
            <a:r>
              <a:rPr lang="en-US" b="1" dirty="0"/>
              <a:t>6. Ceiling/Roof </a:t>
            </a:r>
            <a:endParaRPr lang="en-US" dirty="0"/>
          </a:p>
          <a:p>
            <a:pPr marL="603504" lvl="2" indent="0">
              <a:buNone/>
            </a:pPr>
            <a:r>
              <a:rPr lang="en-US" b="1" dirty="0"/>
              <a:t>7. Floor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98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721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Walls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2964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04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671367" cy="56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389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Contraband in False Wall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38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882163" cy="54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73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39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535"/>
            <a:ext cx="5433226" cy="640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4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499350" cy="42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83492"/>
            <a:ext cx="1695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26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40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543800" cy="560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822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Receiving employees must:</a:t>
            </a:r>
          </a:p>
          <a:p>
            <a:pPr lvl="1"/>
            <a:r>
              <a:rPr lang="en-US" dirty="0" smtClean="0"/>
              <a:t>Verify that cargo specifications match paperwork;</a:t>
            </a:r>
          </a:p>
          <a:p>
            <a:pPr lvl="1"/>
            <a:r>
              <a:rPr lang="en-US" dirty="0" smtClean="0"/>
              <a:t>Verify seal number;</a:t>
            </a:r>
          </a:p>
          <a:p>
            <a:pPr lvl="1"/>
            <a:r>
              <a:rPr lang="en-US" dirty="0" smtClean="0"/>
              <a:t>Check for exterior signs of tampering;</a:t>
            </a:r>
          </a:p>
          <a:p>
            <a:pPr lvl="1"/>
            <a:r>
              <a:rPr lang="en-US" dirty="0" smtClean="0"/>
              <a:t>After unloading, check interior for tampering;</a:t>
            </a:r>
          </a:p>
          <a:p>
            <a:pPr lvl="1"/>
            <a:r>
              <a:rPr lang="en-US" dirty="0" smtClean="0"/>
              <a:t>Report any signs of tampering or suspicious activity;</a:t>
            </a:r>
          </a:p>
          <a:p>
            <a:pPr lvl="1"/>
            <a:r>
              <a:rPr lang="en-US" dirty="0" smtClean="0"/>
              <a:t>Make sure container/trailer is properly reloaded or stored;</a:t>
            </a:r>
          </a:p>
          <a:p>
            <a:pPr lvl="1"/>
            <a:r>
              <a:rPr lang="en-US" dirty="0" smtClean="0"/>
              <a:t>Follow all written procedures: keep all logs updated;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63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Partner Requirements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business partners (manufacturers, suppliers, vendors) should meet C-TPAT criteria or equivalent foreign supply chain security system.</a:t>
            </a:r>
          </a:p>
          <a:p>
            <a:r>
              <a:rPr lang="en-US" dirty="0" smtClean="0"/>
              <a:t>All international business partners must complete Konica Minolta’s         C-TPAT questionnaire.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74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Fraud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781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Fraud involves the use of dishonest or deceitful conduct in order to obtain some unjust advantage over someone else.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621606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30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Fraud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ways to limit fraud: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Reduce the supply of motivated offenders;</a:t>
            </a:r>
          </a:p>
          <a:p>
            <a:pPr lvl="1"/>
            <a:r>
              <a:rPr lang="en-US" dirty="0" smtClean="0"/>
              <a:t>Protect and educate the targets;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Limit opportunities by making the crime difficult to commit;</a:t>
            </a:r>
          </a:p>
          <a:p>
            <a:pPr marL="402336" lvl="1" indent="0">
              <a:buNone/>
            </a:pPr>
            <a:endParaRPr lang="en-US" dirty="0" smtClean="0"/>
          </a:p>
          <a:p>
            <a:r>
              <a:rPr lang="en-US" dirty="0" smtClean="0"/>
              <a:t>How to detect fraud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Look for anomalies, e.g., changes in lifestyle, valuation or description on documentation, increase in claims, etc.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@CBP (July, 2022)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924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June 2022, Border Patrol agents:</a:t>
            </a:r>
            <a:br>
              <a:rPr lang="en-US" dirty="0"/>
            </a:br>
            <a:r>
              <a:rPr lang="en-US" dirty="0"/>
              <a:t>seized $400K of narcotics during a vehicle stop: </a:t>
            </a:r>
            <a:r>
              <a:rPr lang="en-US" dirty="0">
                <a:hlinkClick r:id="rId2" tooltip="https://go.usa.gov/xJtks"/>
              </a:rPr>
              <a:t>https://go.usa.gov/xJtks </a:t>
            </a:r>
            <a:endParaRPr lang="en-US" dirty="0" smtClean="0"/>
          </a:p>
          <a:p>
            <a:r>
              <a:rPr lang="en-US" dirty="0" smtClean="0"/>
              <a:t>seized </a:t>
            </a:r>
            <a:r>
              <a:rPr lang="en-US" dirty="0"/>
              <a:t>29.6lbs of meth hidden inside children's booster seats: </a:t>
            </a:r>
            <a:r>
              <a:rPr lang="en-US" dirty="0">
                <a:hlinkClick r:id="rId3" tooltip="https://go.usa.gov/xJtk6"/>
              </a:rPr>
              <a:t>https://go.usa.gov/xJtk6 </a:t>
            </a:r>
            <a:endParaRPr lang="en-US" dirty="0" smtClean="0"/>
          </a:p>
          <a:p>
            <a:r>
              <a:rPr lang="en-US" dirty="0" smtClean="0"/>
              <a:t>rescued </a:t>
            </a:r>
            <a:r>
              <a:rPr lang="en-US" dirty="0"/>
              <a:t>13 migrants from railcars </a:t>
            </a:r>
            <a:r>
              <a:rPr lang="en-US" dirty="0">
                <a:hlinkClick r:id="rId4" tooltip="https://go.usa.gov/xJtDA"/>
              </a:rPr>
              <a:t>https://go.usa.gov/xJtDA </a:t>
            </a:r>
            <a:endParaRPr lang="en-US" dirty="0" smtClean="0"/>
          </a:p>
          <a:p>
            <a:r>
              <a:rPr lang="en-US" dirty="0"/>
              <a:t>On July 3, </a:t>
            </a:r>
            <a:r>
              <a:rPr lang="en-US" dirty="0" err="1"/>
              <a:t>Otay</a:t>
            </a:r>
            <a:r>
              <a:rPr lang="en-US" dirty="0"/>
              <a:t> Mesa CBP officers searched a vehicle after spotting packages wrapped in plastic. They found 100lbs of fentanyl hidden within flour bags, ground coffee cans, creamer cans and powdered milk </a:t>
            </a:r>
            <a:r>
              <a:rPr lang="en-US" dirty="0" err="1" smtClean="0"/>
              <a:t>cans.MORE</a:t>
            </a:r>
            <a:r>
              <a:rPr lang="en-US" dirty="0"/>
              <a:t>: </a:t>
            </a:r>
            <a:r>
              <a:rPr lang="en-US" dirty="0">
                <a:hlinkClick r:id="rId5" tooltip="https://go.usa.gov/xSjg5"/>
              </a:rPr>
              <a:t>https://go.usa.gov/xSjg5 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91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CBP Press Releases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Outstanding job done by </a:t>
            </a:r>
            <a:r>
              <a:rPr lang="en-US" dirty="0">
                <a:hlinkClick r:id="rId2"/>
              </a:rPr>
              <a:t>@CBP</a:t>
            </a:r>
            <a:r>
              <a:rPr lang="en-US" dirty="0"/>
              <a:t> officers at the Area Port of Norfolk-Newport News who seized nearly $2M of counterfeit diabetic </a:t>
            </a:r>
            <a:r>
              <a:rPr lang="en-US" dirty="0">
                <a:hlinkClick r:id="rId3"/>
              </a:rPr>
              <a:t>#socks</a:t>
            </a:r>
            <a:r>
              <a:rPr lang="en-US" dirty="0"/>
              <a:t> which violated the seal of cotton </a:t>
            </a:r>
            <a:r>
              <a:rPr lang="en-US" dirty="0">
                <a:hlinkClick r:id="rId4"/>
              </a:rPr>
              <a:t>#trademark</a:t>
            </a:r>
            <a:r>
              <a:rPr lang="en-US" dirty="0"/>
              <a:t>. We are committed to protecting American businesses and our economy. </a:t>
            </a:r>
            <a:r>
              <a:rPr lang="en-US" dirty="0">
                <a:hlinkClick r:id="rId5" tooltip="https://bit.ly/3O2n6Ch"/>
              </a:rPr>
              <a:t>https://bit.ly/3O2n6Ch 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59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is not an option!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Loss of life</a:t>
            </a:r>
          </a:p>
          <a:p>
            <a:r>
              <a:rPr lang="en-US" dirty="0" smtClean="0"/>
              <a:t>Trade will shut down</a:t>
            </a:r>
          </a:p>
          <a:p>
            <a:r>
              <a:rPr lang="en-US" dirty="0" smtClean="0"/>
              <a:t>Production lines will shut down</a:t>
            </a:r>
          </a:p>
          <a:p>
            <a:r>
              <a:rPr lang="en-US" smtClean="0"/>
              <a:t>Scarce </a:t>
            </a:r>
            <a:r>
              <a:rPr lang="en-US" dirty="0" smtClean="0"/>
              <a:t>and expensive food, clothes, etc.</a:t>
            </a:r>
          </a:p>
          <a:p>
            <a:r>
              <a:rPr lang="en-US" dirty="0" smtClean="0"/>
              <a:t>Layoffs and business failures</a:t>
            </a:r>
          </a:p>
          <a:p>
            <a:r>
              <a:rPr lang="en-US" dirty="0" smtClean="0"/>
              <a:t>DOJ may consider the presence or absence of C-TPAT Program as a mitigating factor in certain criminal matters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5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C-TPAT?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9248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Customs-Trade Partnership Against Terrorism (C-TPAT) is a voluntary program initiative to help protect the United States after September 11, 2001</a:t>
            </a:r>
          </a:p>
          <a:p>
            <a:endParaRPr lang="en-US" dirty="0" smtClean="0"/>
          </a:p>
          <a:p>
            <a:r>
              <a:rPr lang="en-US" dirty="0" smtClean="0"/>
              <a:t>C-TPAT started in 2003 with voluntary applications for importers, carriers, brokers, and freight forwarders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Currently C-TPAT has about 11,500 members including </a:t>
            </a:r>
            <a:r>
              <a:rPr lang="en-US" dirty="0">
                <a:solidFill>
                  <a:srgbClr val="0070C0"/>
                </a:solidFill>
              </a:rPr>
              <a:t>importers, consolidators, sea carriers, port terminals and foreign manufacturers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C-TPAT?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r>
              <a:rPr lang="en-US" dirty="0" smtClean="0"/>
              <a:t>A joint government business initiative to build cooperative relationships that strengthen the overall supply chain and border security</a:t>
            </a:r>
          </a:p>
          <a:p>
            <a:r>
              <a:rPr lang="en-US" dirty="0" smtClean="0"/>
              <a:t>Customs recognizes that they can only be successful with industry cooperation </a:t>
            </a:r>
          </a:p>
          <a:p>
            <a:r>
              <a:rPr lang="en-US" dirty="0" smtClean="0">
                <a:hlinkClick r:id="rId2"/>
              </a:rPr>
              <a:t>www.cbp.gov</a:t>
            </a:r>
            <a:r>
              <a:rPr lang="en-US" dirty="0" smtClean="0"/>
              <a:t>	</a:t>
            </a:r>
          </a:p>
          <a:p>
            <a:r>
              <a:rPr lang="en-US" dirty="0" smtClean="0">
                <a:hlinkClick r:id="rId3"/>
              </a:rPr>
              <a:t>www.dhs.gov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2971800" cy="154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3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.istockphoto.com/vectors/supply-chain-vector-id53577508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08" y="1295400"/>
            <a:ext cx="612169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Part of the Supply Chain?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799"/>
            <a:ext cx="7391400" cy="52578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Manufacturers</a:t>
            </a:r>
          </a:p>
          <a:p>
            <a:endParaRPr lang="en-US" dirty="0" smtClean="0"/>
          </a:p>
          <a:p>
            <a:r>
              <a:rPr lang="en-US" dirty="0" smtClean="0"/>
              <a:t>Shippers</a:t>
            </a:r>
          </a:p>
          <a:p>
            <a:endParaRPr lang="en-US" dirty="0" smtClean="0"/>
          </a:p>
          <a:p>
            <a:r>
              <a:rPr lang="en-US" dirty="0" smtClean="0"/>
              <a:t>Suppliers</a:t>
            </a:r>
          </a:p>
          <a:p>
            <a:endParaRPr lang="en-US" dirty="0" smtClean="0"/>
          </a:p>
          <a:p>
            <a:r>
              <a:rPr lang="en-US" dirty="0" smtClean="0"/>
              <a:t>Vendors</a:t>
            </a:r>
          </a:p>
          <a:p>
            <a:endParaRPr lang="en-US" dirty="0" smtClean="0"/>
          </a:p>
          <a:p>
            <a:r>
              <a:rPr lang="en-US" dirty="0" smtClean="0"/>
              <a:t>Carriers</a:t>
            </a:r>
          </a:p>
          <a:p>
            <a:pPr lvl="1"/>
            <a:r>
              <a:rPr lang="en-US" dirty="0" smtClean="0"/>
              <a:t>Ocean lines</a:t>
            </a:r>
          </a:p>
          <a:p>
            <a:pPr lvl="1"/>
            <a:r>
              <a:rPr lang="en-US" dirty="0" smtClean="0"/>
              <a:t>Airlines</a:t>
            </a:r>
          </a:p>
          <a:p>
            <a:pPr lvl="1"/>
            <a:r>
              <a:rPr lang="en-US" dirty="0" smtClean="0"/>
              <a:t>Railroads</a:t>
            </a:r>
          </a:p>
          <a:p>
            <a:pPr lvl="1"/>
            <a:r>
              <a:rPr lang="en-US" dirty="0" smtClean="0"/>
              <a:t>Truck lines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Warehouses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7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Part of the Supply Chain?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42672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NVOCC’s</a:t>
            </a:r>
          </a:p>
          <a:p>
            <a:r>
              <a:rPr lang="en-US" dirty="0" smtClean="0"/>
              <a:t>Cargo Handlers</a:t>
            </a:r>
          </a:p>
          <a:p>
            <a:r>
              <a:rPr lang="en-US" dirty="0" smtClean="0"/>
              <a:t>Inspectors</a:t>
            </a:r>
          </a:p>
          <a:p>
            <a:r>
              <a:rPr lang="en-US" dirty="0" smtClean="0"/>
              <a:t>Fumigators</a:t>
            </a:r>
          </a:p>
          <a:p>
            <a:r>
              <a:rPr lang="en-US" dirty="0" smtClean="0"/>
              <a:t>Government Agencies</a:t>
            </a:r>
          </a:p>
          <a:p>
            <a:r>
              <a:rPr lang="en-US" dirty="0" smtClean="0"/>
              <a:t>Freight Forwarders</a:t>
            </a:r>
          </a:p>
          <a:p>
            <a:r>
              <a:rPr lang="en-US" dirty="0" smtClean="0"/>
              <a:t>Longshoremen</a:t>
            </a:r>
          </a:p>
          <a:p>
            <a:r>
              <a:rPr lang="en-US" dirty="0" smtClean="0"/>
              <a:t>Customs Brokers</a:t>
            </a:r>
          </a:p>
          <a:p>
            <a:r>
              <a:rPr lang="en-US" dirty="0" smtClean="0"/>
              <a:t>Importers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2895600" cy="476250"/>
          </a:xfrm>
        </p:spPr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8</a:t>
            </a:fld>
            <a:endParaRPr lang="en-US" dirty="0"/>
          </a:p>
        </p:txBody>
      </p:sp>
      <p:pic>
        <p:nvPicPr>
          <p:cNvPr id="8198" name="Picture 6" descr="https://thumbs.dreamstime.com/z/supply-chain-background-concept-glowing-134894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 bwMode="auto">
          <a:xfrm>
            <a:off x="4876800" y="2438400"/>
            <a:ext cx="391390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9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participation in C-TPAT </a:t>
            </a:r>
            <a:r>
              <a:rPr lang="en-US" dirty="0" smtClean="0">
                <a:solidFill>
                  <a:srgbClr val="002060"/>
                </a:solidFill>
              </a:rPr>
              <a:t>Require?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signed Agreement with Customs and Border Protection (CBP)</a:t>
            </a:r>
          </a:p>
          <a:p>
            <a:pPr lvl="1"/>
            <a:r>
              <a:rPr lang="en-US" i="1" dirty="0" smtClean="0"/>
              <a:t>A comprehensive assessment of the importers global supply chain based on C-TPAT criteria</a:t>
            </a:r>
          </a:p>
          <a:p>
            <a:pPr lvl="1"/>
            <a:r>
              <a:rPr lang="en-US" i="1" dirty="0" smtClean="0"/>
              <a:t>A written and verifiable process for determining risk throughout the supply chain and selection of business partners</a:t>
            </a:r>
          </a:p>
          <a:p>
            <a:pPr lvl="1"/>
            <a:r>
              <a:rPr lang="en-US" i="1" dirty="0" smtClean="0"/>
              <a:t>Implementation and maintenance of security measures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C-TPAT Training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03D7-46D8-41EB-8DD8-0F023EFBF4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16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58097</TotalTime>
  <Words>1728</Words>
  <Application>Microsoft Office PowerPoint</Application>
  <PresentationFormat>On-screen Show (4:3)</PresentationFormat>
  <Paragraphs>345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Solstice</vt:lpstr>
      <vt:lpstr>C-TPAT</vt:lpstr>
      <vt:lpstr>Overview of the Course </vt:lpstr>
      <vt:lpstr>Customs and Border Protection (CBP)</vt:lpstr>
      <vt:lpstr>PowerPoint Presentation</vt:lpstr>
      <vt:lpstr>What is C-TPAT? </vt:lpstr>
      <vt:lpstr>What is C-TPAT? </vt:lpstr>
      <vt:lpstr>Who Is Part of the Supply Chain? </vt:lpstr>
      <vt:lpstr>Who Is Part of the Supply Chain? </vt:lpstr>
      <vt:lpstr>What does participation in C-TPAT Require?</vt:lpstr>
      <vt:lpstr>What Does Participation in           C-TPAT Require?</vt:lpstr>
      <vt:lpstr>What Does Participation in          C-TPAT Require?</vt:lpstr>
      <vt:lpstr>What are the BENEFITS of Participating in C-TPAT Program? </vt:lpstr>
      <vt:lpstr>What are the BENEFITS of Participating in C-TPAT Program?</vt:lpstr>
      <vt:lpstr>PowerPoint Presentation</vt:lpstr>
      <vt:lpstr>C-TPAT Benefits</vt:lpstr>
      <vt:lpstr>What are the Threats? </vt:lpstr>
      <vt:lpstr>PowerPoint Presentation</vt:lpstr>
      <vt:lpstr>How Criminals Circumvent Security Measures</vt:lpstr>
      <vt:lpstr>PowerPoint Presentation</vt:lpstr>
      <vt:lpstr>What are the Foundations of Cargo Security?</vt:lpstr>
      <vt:lpstr>Securing the Supply Chain at Konica Minolta</vt:lpstr>
      <vt:lpstr>PowerPoint Presentation</vt:lpstr>
      <vt:lpstr>Security Training and Threat Awareness</vt:lpstr>
      <vt:lpstr>YOUR Facility:  Emergency Guidelines</vt:lpstr>
      <vt:lpstr>Securing the Supply Chain at Konica Minolta   </vt:lpstr>
      <vt:lpstr>Securing the Supply Chain at Konica Minolta </vt:lpstr>
      <vt:lpstr>Recognizing Potential Security Risk </vt:lpstr>
      <vt:lpstr>Seal and Container Door Inspection</vt:lpstr>
      <vt:lpstr>PowerPoint Presentation</vt:lpstr>
      <vt:lpstr>Physical Access Controls </vt:lpstr>
      <vt:lpstr>Physical Access Controls</vt:lpstr>
      <vt:lpstr>Personnel Security </vt:lpstr>
      <vt:lpstr>Procedural Security</vt:lpstr>
      <vt:lpstr>7 Point Container Inspection</vt:lpstr>
      <vt:lpstr>PowerPoint Presentation</vt:lpstr>
      <vt:lpstr>Side Walls </vt:lpstr>
      <vt:lpstr>PowerPoint Presentation</vt:lpstr>
      <vt:lpstr>Contraband in False Wall </vt:lpstr>
      <vt:lpstr>PowerPoint Presentation</vt:lpstr>
      <vt:lpstr>PowerPoint Presentation</vt:lpstr>
      <vt:lpstr>Procedural Security</vt:lpstr>
      <vt:lpstr>Business Partner Requirements </vt:lpstr>
      <vt:lpstr>Documentation Fraud </vt:lpstr>
      <vt:lpstr>Documentation Fraud </vt:lpstr>
      <vt:lpstr>@CBP (July, 2022)</vt:lpstr>
      <vt:lpstr>CBP Press Releases 2022</vt:lpstr>
      <vt:lpstr>Failure is not an option!</vt:lpstr>
    </vt:vector>
  </TitlesOfParts>
  <Company>Konica Minolta Business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C-TPAT</dc:title>
  <dc:creator>Evie Wentink</dc:creator>
  <cp:lastModifiedBy>Evie Wentink</cp:lastModifiedBy>
  <cp:revision>66</cp:revision>
  <cp:lastPrinted>2019-07-23T20:45:49Z</cp:lastPrinted>
  <dcterms:created xsi:type="dcterms:W3CDTF">2019-07-15T15:55:49Z</dcterms:created>
  <dcterms:modified xsi:type="dcterms:W3CDTF">2022-07-25T18:05:32Z</dcterms:modified>
</cp:coreProperties>
</file>