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8" r:id="rId2"/>
    <p:sldId id="261" r:id="rId3"/>
    <p:sldId id="262" r:id="rId4"/>
    <p:sldId id="267" r:id="rId5"/>
    <p:sldId id="269" r:id="rId6"/>
    <p:sldId id="274" r:id="rId7"/>
    <p:sldId id="263" r:id="rId8"/>
    <p:sldId id="276" r:id="rId9"/>
    <p:sldId id="287" r:id="rId10"/>
    <p:sldId id="278" r:id="rId11"/>
    <p:sldId id="280" r:id="rId12"/>
    <p:sldId id="281" r:id="rId13"/>
    <p:sldId id="289" r:id="rId14"/>
    <p:sldId id="290" r:id="rId15"/>
    <p:sldId id="291" r:id="rId16"/>
    <p:sldId id="292" r:id="rId17"/>
    <p:sldId id="293" r:id="rId18"/>
    <p:sldId id="294" r:id="rId19"/>
    <p:sldId id="310" r:id="rId20"/>
    <p:sldId id="31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D75A5E-472D-4A0E-BA13-96CC3CE8F270}">
          <p14:sldIdLst>
            <p14:sldId id="258"/>
            <p14:sldId id="261"/>
            <p14:sldId id="262"/>
            <p14:sldId id="267"/>
            <p14:sldId id="269"/>
            <p14:sldId id="274"/>
            <p14:sldId id="263"/>
            <p14:sldId id="276"/>
            <p14:sldId id="287"/>
            <p14:sldId id="278"/>
            <p14:sldId id="280"/>
            <p14:sldId id="281"/>
            <p14:sldId id="289"/>
            <p14:sldId id="290"/>
            <p14:sldId id="291"/>
            <p14:sldId id="292"/>
            <p14:sldId id="293"/>
            <p14:sldId id="294"/>
            <p14:sldId id="310"/>
            <p14:sldId id="311"/>
          </p14:sldIdLst>
        </p14:section>
        <p14:section name="Untitled Section" id="{B31765A9-4E16-45EB-8A95-DFF528DD18D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9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3E5B69-4264-4A68-AF3E-ACBB6768F02B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0F0B95-53F5-40B6-91B5-300B8C0C6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1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FC02F-5F63-4DA6-9038-8AD0D759A2C8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11D30-BCCB-4D07-8F78-57B1936FB5C7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6DF8F-B3B3-4F90-A12E-34939FA2CC9D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C6BEE-E690-455F-A46D-2A6469CA59F4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57E65-42D0-4B0E-87B4-31D78C1ED685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C63AB-6C93-42BA-92AB-4E65185D6479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7D174-E181-421D-9687-77A4E28918C1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DD4D0-1A82-4851-96FC-C088FAF4A843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E37A6-F282-4C61-BED7-90A8B29F5FF6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54D574-6CAC-436B-A6DF-99B2693AD840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900E34-77A9-4153-9003-882ED17A21C0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C4D2B6B-59F7-4741-B0FE-D1533C5BC0F8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p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s.gov/" TargetMode="External"/><Relationship Id="rId2" Type="http://schemas.openxmlformats.org/officeDocument/2006/relationships/hyperlink" Target="http://www.cbp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3826538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48006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CBP oversees the C-TPAT Program</a:t>
            </a:r>
          </a:p>
          <a:p>
            <a:r>
              <a:rPr lang="en-US" sz="2800" dirty="0" smtClean="0"/>
              <a:t>CBP works to secure and facilitate imports arriving in the U.S., accommodating the increasing volume and complexities of international trade.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CBP protects U.S. agricultural resources through active inspections at ports of entry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CBP is part </a:t>
            </a:r>
            <a:r>
              <a:rPr lang="en-US" sz="2800" dirty="0"/>
              <a:t>of the Department of Homeland Security</a:t>
            </a:r>
          </a:p>
          <a:p>
            <a:pPr lvl="1"/>
            <a:r>
              <a:rPr lang="en-US" sz="2400" dirty="0">
                <a:hlinkClick r:id="rId3"/>
              </a:rPr>
              <a:t>https://www.cbp.gov/</a:t>
            </a:r>
            <a:r>
              <a:rPr lang="en-US" sz="2400" dirty="0"/>
              <a:t>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772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Customs and Border Protection (CBP)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0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943088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Securing the Supply Chain at Konica Minolta 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7714488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 unfamiliar or unidentified visitors in the office or warehouse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Don’t share system passwords</a:t>
            </a:r>
          </a:p>
          <a:p>
            <a:endParaRPr lang="en-US" dirty="0" smtClean="0"/>
          </a:p>
          <a:p>
            <a:r>
              <a:rPr lang="en-US" dirty="0" smtClean="0"/>
              <a:t>Report any suspected or actual irregularity or illegal activity to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LogoC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53" y="457200"/>
            <a:ext cx="1295400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24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994151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Securing the Supply Chain at Konica Minolta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3914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Report potential security risks to management, e.g. ,broken lock, fence, security light, missing keys and access cards,  damage to alarm, or video surveillance systems, etc.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Report any unauthorized personnel, or use of access cards by unauthorized personnel</a:t>
            </a:r>
          </a:p>
          <a:p>
            <a:endParaRPr lang="en-US" dirty="0" smtClean="0"/>
          </a:p>
          <a:p>
            <a:r>
              <a:rPr lang="en-US" dirty="0" smtClean="0"/>
              <a:t>Report any paperwork discrepancies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Don’t share confidential and proprietary information outside Konica Minolta</a:t>
            </a:r>
          </a:p>
          <a:p>
            <a:endParaRPr lang="en-US" dirty="0" smtClean="0"/>
          </a:p>
          <a:p>
            <a:r>
              <a:rPr lang="en-US" dirty="0" smtClean="0"/>
              <a:t>Be wary of outside requests for information about company policies, procedures, assets, 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LogoC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1295400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55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Recognizing Potential </a:t>
            </a:r>
            <a:r>
              <a:rPr lang="en-US" dirty="0"/>
              <a:t>S</a:t>
            </a:r>
            <a:r>
              <a:rPr lang="en-US" dirty="0" smtClean="0"/>
              <a:t>ecurity Risk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6781800" cy="39624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Activity out of the norm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Loitering out of normal sight lines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Attempts to bypass security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Clothing not suited for weather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Noises or odors not expected from containers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Containers with holes, patches, missing or damaged seals or seal numbers that don’t match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Incorrect Hazmat labels for cargo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Can you think of others?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743200" cy="20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46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43088" cy="1143000"/>
          </a:xfrm>
        </p:spPr>
        <p:txBody>
          <a:bodyPr/>
          <a:lstStyle/>
          <a:p>
            <a:r>
              <a:rPr lang="en-US" dirty="0" smtClean="0"/>
              <a:t>Physical Access Controls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48600" cy="51054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IMPORTANT AREA OF EMPLOYEE PARTICIPATION</a:t>
            </a:r>
          </a:p>
          <a:p>
            <a:pPr lvl="1"/>
            <a:r>
              <a:rPr lang="en-US" dirty="0" smtClean="0"/>
              <a:t>Employees should know fellow co-workers and </a:t>
            </a:r>
            <a:r>
              <a:rPr lang="en-US" u="sng" dirty="0" smtClean="0"/>
              <a:t>challenge unauthorized personnel to identify themselves</a:t>
            </a:r>
            <a:r>
              <a:rPr lang="en-US" dirty="0" smtClean="0"/>
              <a:t> when seen on the premises.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Employees should </a:t>
            </a:r>
            <a:r>
              <a:rPr lang="en-US" u="sng" dirty="0" smtClean="0"/>
              <a:t>notify the head of security about any unauthorized personnel </a:t>
            </a:r>
            <a:r>
              <a:rPr lang="en-US" dirty="0" smtClean="0"/>
              <a:t>on premises.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4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Access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489192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Employees must wear badges at all time </a:t>
            </a:r>
            <a:r>
              <a:rPr lang="en-US" u="sng" dirty="0" smtClean="0"/>
              <a:t>and should report cases where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Visitors and delivery personnel are not wearing identifying badges while on premises</a:t>
            </a:r>
          </a:p>
          <a:p>
            <a:pPr lvl="1"/>
            <a:r>
              <a:rPr lang="en-US" dirty="0" smtClean="0"/>
              <a:t>Any proposed break in procedure (</a:t>
            </a:r>
            <a:r>
              <a:rPr lang="en-US" i="1" dirty="0" smtClean="0"/>
              <a:t>I just need to drop something off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02" y="441960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65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Security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/>
          <a:lstStyle/>
          <a:p>
            <a:r>
              <a:rPr lang="en-US" dirty="0" smtClean="0"/>
              <a:t>Human Resources is responsible for verifying previous employment, background checks, and termination procedures</a:t>
            </a:r>
          </a:p>
          <a:p>
            <a:endParaRPr lang="en-US" dirty="0" smtClean="0"/>
          </a:p>
          <a:p>
            <a:r>
              <a:rPr lang="en-US" dirty="0" smtClean="0"/>
              <a:t>Employees should immediately report if terminated employees try to access the facilities, company systems,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5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19288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Shipping employees must:</a:t>
            </a:r>
          </a:p>
          <a:p>
            <a:pPr lvl="1"/>
            <a:r>
              <a:rPr lang="en-US" dirty="0" smtClean="0"/>
              <a:t>Inspect trailer before loading for any damage</a:t>
            </a:r>
          </a:p>
          <a:p>
            <a:pPr lvl="1"/>
            <a:r>
              <a:rPr lang="en-US" dirty="0" smtClean="0"/>
              <a:t>7 point test, especially if trailer was in storage</a:t>
            </a:r>
          </a:p>
          <a:p>
            <a:pPr lvl="1"/>
            <a:r>
              <a:rPr lang="en-US" dirty="0" smtClean="0"/>
              <a:t>Verify paperwork and seal number</a:t>
            </a:r>
          </a:p>
          <a:p>
            <a:pPr lvl="2"/>
            <a:r>
              <a:rPr lang="en-US" dirty="0" smtClean="0"/>
              <a:t>Cargo integrity (correct quantity, weight, description)</a:t>
            </a:r>
          </a:p>
          <a:p>
            <a:pPr lvl="1"/>
            <a:r>
              <a:rPr lang="en-US" dirty="0" smtClean="0"/>
              <a:t>Properly affix seal(s)</a:t>
            </a:r>
          </a:p>
          <a:p>
            <a:pPr lvl="1"/>
            <a:r>
              <a:rPr lang="en-US" dirty="0" smtClean="0"/>
              <a:t>Report any sign of tampering or suspicious activity</a:t>
            </a:r>
          </a:p>
          <a:p>
            <a:pPr lvl="1"/>
            <a:r>
              <a:rPr lang="en-US" dirty="0" smtClean="0"/>
              <a:t>Follow written procedures: keep logs updated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8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Receiving employees must:</a:t>
            </a:r>
          </a:p>
          <a:p>
            <a:pPr lvl="1"/>
            <a:r>
              <a:rPr lang="en-US" dirty="0" smtClean="0"/>
              <a:t>Verify that cargo specifications match paperwork;</a:t>
            </a:r>
          </a:p>
          <a:p>
            <a:pPr lvl="1"/>
            <a:r>
              <a:rPr lang="en-US" dirty="0" smtClean="0"/>
              <a:t>Verify seal number;</a:t>
            </a:r>
          </a:p>
          <a:p>
            <a:pPr lvl="1"/>
            <a:r>
              <a:rPr lang="en-US" dirty="0" smtClean="0"/>
              <a:t>Check for exterior signs of tampering;</a:t>
            </a:r>
          </a:p>
          <a:p>
            <a:pPr lvl="1"/>
            <a:r>
              <a:rPr lang="en-US" dirty="0" smtClean="0"/>
              <a:t>After unloading, check interior for tampering;</a:t>
            </a:r>
          </a:p>
          <a:p>
            <a:pPr lvl="1"/>
            <a:r>
              <a:rPr lang="en-US" dirty="0" smtClean="0"/>
              <a:t>Report any signs of tampering or suspicious activity;</a:t>
            </a:r>
          </a:p>
          <a:p>
            <a:pPr lvl="1"/>
            <a:r>
              <a:rPr lang="en-US" dirty="0" smtClean="0"/>
              <a:t>Make sure container/trailer is properly reloaded or stored;</a:t>
            </a:r>
          </a:p>
          <a:p>
            <a:pPr lvl="1"/>
            <a:r>
              <a:rPr lang="en-US" dirty="0" smtClean="0"/>
              <a:t>Follow all written procedures: keep all logs updated;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63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Partner Requirements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business partners (manufacturers, suppliers, vendors) should meet C-TPAT criteria or equivalent foreign supply chain security system.</a:t>
            </a:r>
          </a:p>
          <a:p>
            <a:r>
              <a:rPr lang="en-US" dirty="0" smtClean="0"/>
              <a:t>All international business partners must complete Konica Minolta’s         C-TPAT questionnaire.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7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Fraud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6781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Fraud involves the use of dishonest or deceitful conduct in order to obtain some unjust advantage over someone else.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2621606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3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C-TPAT?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9248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Customs-Trade Partnership Against Terrorism (C-TPAT) is a voluntary program initiative to help protect the United States after September 11, 2001</a:t>
            </a:r>
          </a:p>
          <a:p>
            <a:endParaRPr lang="en-US" dirty="0" smtClean="0"/>
          </a:p>
          <a:p>
            <a:r>
              <a:rPr lang="en-US" dirty="0" smtClean="0"/>
              <a:t>C-TPAT started in 2003 with voluntary applications for importers, carriers, brokers, and freight forwarders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Currently C-TPAT has about 11,500 members including </a:t>
            </a:r>
            <a:r>
              <a:rPr lang="en-US" dirty="0">
                <a:solidFill>
                  <a:srgbClr val="0070C0"/>
                </a:solidFill>
              </a:rPr>
              <a:t>importers, consolidators, sea carriers, port terminals and foreign manufacturers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2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Fraud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ways to limit fraud: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Reduce the supply of motivated offenders;</a:t>
            </a:r>
          </a:p>
          <a:p>
            <a:pPr lvl="1"/>
            <a:r>
              <a:rPr lang="en-US" dirty="0" smtClean="0"/>
              <a:t>Protect and educate the targets;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Limit opportunities by making the crime difficult to commit;</a:t>
            </a:r>
          </a:p>
          <a:p>
            <a:pPr marL="402336" lvl="1" indent="0">
              <a:buNone/>
            </a:pPr>
            <a:endParaRPr lang="en-US" dirty="0" smtClean="0"/>
          </a:p>
          <a:p>
            <a:r>
              <a:rPr lang="en-US" dirty="0" smtClean="0"/>
              <a:t>How to detect fraud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Look for anomalies, e.g., changes in lifestyle, valuation or description on documentation, increase in claims, etc.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1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C-TPAT?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/>
          <a:lstStyle/>
          <a:p>
            <a:r>
              <a:rPr lang="en-US" dirty="0" smtClean="0"/>
              <a:t>A joint government business initiative to build cooperative relationships that strengthen the overall supply chain and border security</a:t>
            </a:r>
          </a:p>
          <a:p>
            <a:r>
              <a:rPr lang="en-US" dirty="0" smtClean="0"/>
              <a:t>Customs recognizes that they can only be successful with industry cooperation </a:t>
            </a:r>
          </a:p>
          <a:p>
            <a:r>
              <a:rPr lang="en-US" dirty="0" smtClean="0">
                <a:hlinkClick r:id="rId2"/>
              </a:rPr>
              <a:t>www.cbp.gov</a:t>
            </a:r>
            <a:r>
              <a:rPr lang="en-US" dirty="0" smtClean="0"/>
              <a:t>	</a:t>
            </a:r>
          </a:p>
          <a:p>
            <a:r>
              <a:rPr lang="en-US" dirty="0" smtClean="0">
                <a:hlinkClick r:id="rId3"/>
              </a:rPr>
              <a:t>www.dhs.gov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3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2971800" cy="154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53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Part of the Supply Chain?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42672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NVOCC’s</a:t>
            </a:r>
          </a:p>
          <a:p>
            <a:r>
              <a:rPr lang="en-US" dirty="0" smtClean="0"/>
              <a:t>Cargo Handlers</a:t>
            </a:r>
          </a:p>
          <a:p>
            <a:r>
              <a:rPr lang="en-US" dirty="0" smtClean="0"/>
              <a:t>Inspectors</a:t>
            </a:r>
          </a:p>
          <a:p>
            <a:r>
              <a:rPr lang="en-US" dirty="0" smtClean="0"/>
              <a:t>Fumigators</a:t>
            </a:r>
          </a:p>
          <a:p>
            <a:r>
              <a:rPr lang="en-US" dirty="0" smtClean="0"/>
              <a:t>Government Agencies</a:t>
            </a:r>
          </a:p>
          <a:p>
            <a:r>
              <a:rPr lang="en-US" dirty="0" smtClean="0"/>
              <a:t>Freight Forwarders</a:t>
            </a:r>
          </a:p>
          <a:p>
            <a:r>
              <a:rPr lang="en-US" dirty="0" smtClean="0"/>
              <a:t>Longshoremen</a:t>
            </a:r>
          </a:p>
          <a:p>
            <a:r>
              <a:rPr lang="en-US" dirty="0" smtClean="0"/>
              <a:t>Customs Brokers</a:t>
            </a:r>
          </a:p>
          <a:p>
            <a:r>
              <a:rPr lang="en-US" dirty="0" smtClean="0"/>
              <a:t>Importers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2895600" cy="476250"/>
          </a:xfrm>
        </p:spPr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4</a:t>
            </a:fld>
            <a:endParaRPr lang="en-US" dirty="0"/>
          </a:p>
        </p:txBody>
      </p:sp>
      <p:pic>
        <p:nvPicPr>
          <p:cNvPr id="8198" name="Picture 6" descr="https://thumbs.dreamstime.com/z/supply-chain-background-concept-glowing-134894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 bwMode="auto">
          <a:xfrm>
            <a:off x="4876800" y="2438400"/>
            <a:ext cx="391390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9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Participation in           C-TPAT </a:t>
            </a:r>
            <a:r>
              <a:rPr lang="en-US" dirty="0" smtClean="0">
                <a:solidFill>
                  <a:srgbClr val="002060"/>
                </a:solidFill>
              </a:rPr>
              <a:t>Require?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90688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Self-assessment of supply chain security using C-TPAT </a:t>
            </a:r>
            <a:r>
              <a:rPr lang="en-US" b="1" dirty="0" smtClean="0"/>
              <a:t>best practice guidelines</a:t>
            </a:r>
          </a:p>
          <a:p>
            <a:pPr lvl="2"/>
            <a:r>
              <a:rPr lang="en-US" dirty="0" smtClean="0"/>
              <a:t>Business Partner Requirements</a:t>
            </a:r>
          </a:p>
          <a:p>
            <a:pPr lvl="2"/>
            <a:r>
              <a:rPr lang="en-US" dirty="0" smtClean="0"/>
              <a:t>Cargo Security</a:t>
            </a:r>
          </a:p>
          <a:p>
            <a:pPr lvl="2"/>
            <a:r>
              <a:rPr lang="en-US" dirty="0" smtClean="0"/>
              <a:t>Container Security</a:t>
            </a:r>
          </a:p>
          <a:p>
            <a:pPr lvl="2"/>
            <a:r>
              <a:rPr lang="en-US" dirty="0" smtClean="0"/>
              <a:t>Physical Access Controls</a:t>
            </a:r>
          </a:p>
          <a:p>
            <a:pPr lvl="2"/>
            <a:r>
              <a:rPr lang="en-US" dirty="0" smtClean="0"/>
              <a:t>Personnel Security</a:t>
            </a:r>
          </a:p>
          <a:p>
            <a:pPr lvl="2"/>
            <a:r>
              <a:rPr lang="en-US" dirty="0" smtClean="0"/>
              <a:t>Procedural Security</a:t>
            </a:r>
          </a:p>
          <a:p>
            <a:pPr lvl="2"/>
            <a:r>
              <a:rPr lang="en-US" dirty="0" smtClean="0"/>
              <a:t>Security Training and Threat Awareness</a:t>
            </a:r>
          </a:p>
          <a:p>
            <a:pPr lvl="2"/>
            <a:r>
              <a:rPr lang="en-US" dirty="0" smtClean="0"/>
              <a:t>Physical Security</a:t>
            </a:r>
          </a:p>
          <a:p>
            <a:pPr lvl="2"/>
            <a:r>
              <a:rPr lang="en-US" dirty="0" smtClean="0"/>
              <a:t>Information Technology Security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1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Threats?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3962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Terrorism, sabotage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Trafficking – drugs; conventional, nuclear, chemical or biological weapons</a:t>
            </a:r>
          </a:p>
          <a:p>
            <a:r>
              <a:rPr lang="en-US" dirty="0" smtClean="0"/>
              <a:t>Illegal entry – stowaways in containers, trailers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Theft of cargo, personal property or information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20815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89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Criminals Circumvent Security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44958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Loitering near the facility observing procedures, asking questions</a:t>
            </a:r>
          </a:p>
          <a:p>
            <a:r>
              <a:rPr lang="en-US" dirty="0" smtClean="0"/>
              <a:t>Taking pictures, obtaining plans or making diagrams of facilities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Impersonating workers, e.g., pest control</a:t>
            </a:r>
          </a:p>
          <a:p>
            <a:r>
              <a:rPr lang="en-US" dirty="0" smtClean="0"/>
              <a:t>Calling or e-mailing employees about procedures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7</a:t>
            </a:fld>
            <a:endParaRPr 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4182989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8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Securing the Supply Chain at Konica Minolta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9248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Educate employees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Know our partners – due diligence</a:t>
            </a:r>
          </a:p>
          <a:p>
            <a:r>
              <a:rPr lang="en-US" dirty="0" smtClean="0"/>
              <a:t>Create and share our security policy expectations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Use C-TPAT certified service providers</a:t>
            </a:r>
          </a:p>
          <a:p>
            <a:r>
              <a:rPr lang="en-US" dirty="0" smtClean="0"/>
              <a:t>Implement a security policy and procedures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Secure our facilities, systems and conveyances</a:t>
            </a:r>
          </a:p>
          <a:p>
            <a:r>
              <a:rPr lang="en-US" dirty="0" smtClean="0"/>
              <a:t>Be conscious of security day to 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5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Facility: </a:t>
            </a:r>
            <a:br>
              <a:rPr lang="en-US" dirty="0" smtClean="0"/>
            </a:br>
            <a:r>
              <a:rPr lang="en-US" dirty="0" smtClean="0"/>
              <a:t>Emergency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555992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Know your “safe” room and/or location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Know what to do if there is a Hazmat Situation or other threat situation</a:t>
            </a:r>
          </a:p>
          <a:p>
            <a:endParaRPr lang="en-US" dirty="0" smtClean="0"/>
          </a:p>
          <a:p>
            <a:r>
              <a:rPr lang="en-US" dirty="0" smtClean="0"/>
              <a:t>Know where to meet outside the facility in case of evacuation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Know the numbers to call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5105400"/>
            <a:ext cx="1536941" cy="153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14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43564</TotalTime>
  <Words>966</Words>
  <Application>Microsoft Office PowerPoint</Application>
  <PresentationFormat>On-screen Show (4:3)</PresentationFormat>
  <Paragraphs>175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Customs and Border Protection (CBP)</vt:lpstr>
      <vt:lpstr>What is C-TPAT? </vt:lpstr>
      <vt:lpstr>What is C-TPAT? </vt:lpstr>
      <vt:lpstr>Who Is Part of the Supply Chain? </vt:lpstr>
      <vt:lpstr>What Does Participation in           C-TPAT Require?</vt:lpstr>
      <vt:lpstr>What are the Threats? </vt:lpstr>
      <vt:lpstr>How Criminals Circumvent Security Measures</vt:lpstr>
      <vt:lpstr>Securing the Supply Chain at Konica Minolta</vt:lpstr>
      <vt:lpstr>YOUR Facility:  Emergency Guidelines</vt:lpstr>
      <vt:lpstr>Securing the Supply Chain at Konica Minolta   </vt:lpstr>
      <vt:lpstr>Securing the Supply Chain at Konica Minolta </vt:lpstr>
      <vt:lpstr>Recognizing Potential Security Risk </vt:lpstr>
      <vt:lpstr>Physical Access Controls </vt:lpstr>
      <vt:lpstr>Physical Access Controls</vt:lpstr>
      <vt:lpstr>Personnel Security </vt:lpstr>
      <vt:lpstr>Procedural Security</vt:lpstr>
      <vt:lpstr>Procedural Security</vt:lpstr>
      <vt:lpstr>Business Partner Requirements </vt:lpstr>
      <vt:lpstr>Documentation Fraud </vt:lpstr>
      <vt:lpstr>Documentation Fraud </vt:lpstr>
    </vt:vector>
  </TitlesOfParts>
  <Company>Konica Minolta Business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C-TPAT</dc:title>
  <dc:creator>Evie Wentink</dc:creator>
  <cp:lastModifiedBy>Evie Wentink</cp:lastModifiedBy>
  <cp:revision>63</cp:revision>
  <cp:lastPrinted>2019-07-23T20:45:49Z</cp:lastPrinted>
  <dcterms:created xsi:type="dcterms:W3CDTF">2019-07-15T15:55:49Z</dcterms:created>
  <dcterms:modified xsi:type="dcterms:W3CDTF">2021-12-02T16:22:08Z</dcterms:modified>
</cp:coreProperties>
</file>